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81" r:id="rId5"/>
    <p:sldId id="282" r:id="rId6"/>
    <p:sldId id="294" r:id="rId7"/>
    <p:sldId id="292" r:id="rId8"/>
    <p:sldId id="283" r:id="rId9"/>
    <p:sldId id="284" r:id="rId10"/>
    <p:sldId id="285" r:id="rId11"/>
    <p:sldId id="286" r:id="rId12"/>
    <p:sldId id="287" r:id="rId13"/>
    <p:sldId id="288" r:id="rId14"/>
    <p:sldId id="289" r:id="rId15"/>
    <p:sldId id="290"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2880" userDrawn="1">
          <p15:clr>
            <a:srgbClr val="A4A3A4"/>
          </p15:clr>
        </p15:guide>
        <p15:guide id="3" orient="horz" pos="1296" userDrawn="1">
          <p15:clr>
            <a:srgbClr val="A4A3A4"/>
          </p15:clr>
        </p15:guide>
        <p15:guide id="4" orient="horz" pos="1416" userDrawn="1">
          <p15:clr>
            <a:srgbClr val="A4A3A4"/>
          </p15:clr>
        </p15:guide>
        <p15:guide id="5" orient="horz" pos="3672" userDrawn="1">
          <p15:clr>
            <a:srgbClr val="A4A3A4"/>
          </p15:clr>
        </p15:guide>
        <p15:guide id="6" pos="768" userDrawn="1">
          <p15:clr>
            <a:srgbClr val="A4A3A4"/>
          </p15:clr>
        </p15:guide>
        <p15:guide id="7" pos="5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F50C3-6E5D-2F92-B54E-2BF7966C62F2}" v="1" dt="2023-01-13T15:36:57.646"/>
    <p1510:client id="{5647685D-E7E4-45EF-8151-ED3DE73436C8}" v="1" dt="2023-01-23T17:52:34.849"/>
    <p1510:client id="{58385737-E2CD-4B2A-9CE1-C5C617315401}" v="1" dt="2023-01-11T23:26:19.852"/>
    <p1510:client id="{A0507412-3257-4C2B-8960-FEBE95F32D4E}" v="3" dt="2023-02-16T14:47:39.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2857" autoAdjust="0"/>
  </p:normalViewPr>
  <p:slideViewPr>
    <p:cSldViewPr snapToGrid="0">
      <p:cViewPr varScale="1">
        <p:scale>
          <a:sx n="27" d="100"/>
          <a:sy n="27" d="100"/>
        </p:scale>
        <p:origin x="2420" y="28"/>
      </p:cViewPr>
      <p:guideLst>
        <p:guide orient="horz" pos="888"/>
        <p:guide pos="2880"/>
        <p:guide orient="horz" pos="1296"/>
        <p:guide orient="horz" pos="1416"/>
        <p:guide orient="horz" pos="3672"/>
        <p:guide pos="768"/>
        <p:guide pos="5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ell, Timothy M CIV (USA)" userId="S::timothy.m.merrell@uscg.mil::adc478d8-ca49-4c6c-b614-f5ce75cb132a" providerId="AD" clId="Web-{A0507412-3257-4C2B-8960-FEBE95F32D4E}"/>
    <pc:docChg chg="modSld">
      <pc:chgData name="Merrell, Timothy M CIV (USA)" userId="S::timothy.m.merrell@uscg.mil::adc478d8-ca49-4c6c-b614-f5ce75cb132a" providerId="AD" clId="Web-{A0507412-3257-4C2B-8960-FEBE95F32D4E}" dt="2023-02-16T14:47:39.887" v="2" actId="1076"/>
      <pc:docMkLst>
        <pc:docMk/>
      </pc:docMkLst>
      <pc:sldChg chg="delSp modSp">
        <pc:chgData name="Merrell, Timothy M CIV (USA)" userId="S::timothy.m.merrell@uscg.mil::adc478d8-ca49-4c6c-b614-f5ce75cb132a" providerId="AD" clId="Web-{A0507412-3257-4C2B-8960-FEBE95F32D4E}" dt="2023-02-16T14:47:39.887" v="2" actId="1076"/>
        <pc:sldMkLst>
          <pc:docMk/>
          <pc:sldMk cId="1719702093" sldId="267"/>
        </pc:sldMkLst>
        <pc:spChg chg="mod">
          <ac:chgData name="Merrell, Timothy M CIV (USA)" userId="S::timothy.m.merrell@uscg.mil::adc478d8-ca49-4c6c-b614-f5ce75cb132a" providerId="AD" clId="Web-{A0507412-3257-4C2B-8960-FEBE95F32D4E}" dt="2023-02-16T14:47:39.887" v="2" actId="1076"/>
          <ac:spMkLst>
            <pc:docMk/>
            <pc:sldMk cId="1719702093" sldId="267"/>
            <ac:spMk id="5" creationId="{00000000-0000-0000-0000-000000000000}"/>
          </ac:spMkLst>
        </pc:spChg>
        <pc:picChg chg="del">
          <ac:chgData name="Merrell, Timothy M CIV (USA)" userId="S::timothy.m.merrell@uscg.mil::adc478d8-ca49-4c6c-b614-f5ce75cb132a" providerId="AD" clId="Web-{A0507412-3257-4C2B-8960-FEBE95F32D4E}" dt="2023-02-16T14:47:30.215" v="1"/>
          <ac:picMkLst>
            <pc:docMk/>
            <pc:sldMk cId="1719702093" sldId="267"/>
            <ac:picMk id="6" creationId="{00000000-0000-0000-0000-000000000000}"/>
          </ac:picMkLst>
        </pc:picChg>
      </pc:sldChg>
    </pc:docChg>
  </pc:docChgLst>
  <pc:docChgLst>
    <pc:chgData name="Merrell, Timothy M CIV (USA)" userId="S::timothy.m.merrell@uscg.mil::adc478d8-ca49-4c6c-b614-f5ce75cb132a" providerId="AD" clId="Web-{CC4D1A5A-2D3C-44FD-BA30-4DADA6841BB7}"/>
    <pc:docChg chg="modSld">
      <pc:chgData name="Merrell, Timothy M CIV (USA)" userId="S::timothy.m.merrell@uscg.mil::adc478d8-ca49-4c6c-b614-f5ce75cb132a" providerId="AD" clId="Web-{CC4D1A5A-2D3C-44FD-BA30-4DADA6841BB7}" dt="2022-01-24T16:46:34.703" v="121" actId="20577"/>
      <pc:docMkLst>
        <pc:docMk/>
      </pc:docMkLst>
      <pc:sldChg chg="modSp">
        <pc:chgData name="Merrell, Timothy M CIV (USA)" userId="S::timothy.m.merrell@uscg.mil::adc478d8-ca49-4c6c-b614-f5ce75cb132a" providerId="AD" clId="Web-{CC4D1A5A-2D3C-44FD-BA30-4DADA6841BB7}" dt="2022-01-24T16:43:50.107" v="6" actId="20577"/>
        <pc:sldMkLst>
          <pc:docMk/>
          <pc:sldMk cId="2731349066" sldId="282"/>
        </pc:sldMkLst>
        <pc:spChg chg="mod">
          <ac:chgData name="Merrell, Timothy M CIV (USA)" userId="S::timothy.m.merrell@uscg.mil::adc478d8-ca49-4c6c-b614-f5ce75cb132a" providerId="AD" clId="Web-{CC4D1A5A-2D3C-44FD-BA30-4DADA6841BB7}" dt="2022-01-24T16:43:50.107" v="6" actId="20577"/>
          <ac:spMkLst>
            <pc:docMk/>
            <pc:sldMk cId="2731349066" sldId="282"/>
            <ac:spMk id="9" creationId="{00000000-0000-0000-0000-000000000000}"/>
          </ac:spMkLst>
        </pc:spChg>
      </pc:sldChg>
      <pc:sldChg chg="modSp">
        <pc:chgData name="Merrell, Timothy M CIV (USA)" userId="S::timothy.m.merrell@uscg.mil::adc478d8-ca49-4c6c-b614-f5ce75cb132a" providerId="AD" clId="Web-{CC4D1A5A-2D3C-44FD-BA30-4DADA6841BB7}" dt="2022-01-24T16:44:04.232" v="17" actId="20577"/>
        <pc:sldMkLst>
          <pc:docMk/>
          <pc:sldMk cId="1778086676" sldId="283"/>
        </pc:sldMkLst>
        <pc:spChg chg="mod">
          <ac:chgData name="Merrell, Timothy M CIV (USA)" userId="S::timothy.m.merrell@uscg.mil::adc478d8-ca49-4c6c-b614-f5ce75cb132a" providerId="AD" clId="Web-{CC4D1A5A-2D3C-44FD-BA30-4DADA6841BB7}" dt="2022-01-24T16:44:04.232" v="17" actId="20577"/>
          <ac:spMkLst>
            <pc:docMk/>
            <pc:sldMk cId="1778086676" sldId="283"/>
            <ac:spMk id="8" creationId="{00000000-0000-0000-0000-000000000000}"/>
          </ac:spMkLst>
        </pc:spChg>
      </pc:sldChg>
      <pc:sldChg chg="modSp">
        <pc:chgData name="Merrell, Timothy M CIV (USA)" userId="S::timothy.m.merrell@uscg.mil::adc478d8-ca49-4c6c-b614-f5ce75cb132a" providerId="AD" clId="Web-{CC4D1A5A-2D3C-44FD-BA30-4DADA6841BB7}" dt="2022-01-24T16:44:19.326" v="35" actId="20577"/>
        <pc:sldMkLst>
          <pc:docMk/>
          <pc:sldMk cId="3138659979" sldId="284"/>
        </pc:sldMkLst>
        <pc:spChg chg="mod">
          <ac:chgData name="Merrell, Timothy M CIV (USA)" userId="S::timothy.m.merrell@uscg.mil::adc478d8-ca49-4c6c-b614-f5ce75cb132a" providerId="AD" clId="Web-{CC4D1A5A-2D3C-44FD-BA30-4DADA6841BB7}" dt="2022-01-24T16:44:19.326" v="35" actId="20577"/>
          <ac:spMkLst>
            <pc:docMk/>
            <pc:sldMk cId="3138659979" sldId="284"/>
            <ac:spMk id="7" creationId="{00000000-0000-0000-0000-000000000000}"/>
          </ac:spMkLst>
        </pc:spChg>
      </pc:sldChg>
      <pc:sldChg chg="modSp">
        <pc:chgData name="Merrell, Timothy M CIV (USA)" userId="S::timothy.m.merrell@uscg.mil::adc478d8-ca49-4c6c-b614-f5ce75cb132a" providerId="AD" clId="Web-{CC4D1A5A-2D3C-44FD-BA30-4DADA6841BB7}" dt="2022-01-24T16:44:40.514" v="42" actId="20577"/>
        <pc:sldMkLst>
          <pc:docMk/>
          <pc:sldMk cId="3477815426" sldId="285"/>
        </pc:sldMkLst>
        <pc:spChg chg="mod">
          <ac:chgData name="Merrell, Timothy M CIV (USA)" userId="S::timothy.m.merrell@uscg.mil::adc478d8-ca49-4c6c-b614-f5ce75cb132a" providerId="AD" clId="Web-{CC4D1A5A-2D3C-44FD-BA30-4DADA6841BB7}" dt="2022-01-24T16:44:40.514" v="42" actId="20577"/>
          <ac:spMkLst>
            <pc:docMk/>
            <pc:sldMk cId="3477815426" sldId="285"/>
            <ac:spMk id="7" creationId="{00000000-0000-0000-0000-000000000000}"/>
          </ac:spMkLst>
        </pc:spChg>
      </pc:sldChg>
      <pc:sldChg chg="modSp">
        <pc:chgData name="Merrell, Timothy M CIV (USA)" userId="S::timothy.m.merrell@uscg.mil::adc478d8-ca49-4c6c-b614-f5ce75cb132a" providerId="AD" clId="Web-{CC4D1A5A-2D3C-44FD-BA30-4DADA6841BB7}" dt="2022-01-24T16:45:38.374" v="75" actId="20577"/>
        <pc:sldMkLst>
          <pc:docMk/>
          <pc:sldMk cId="2188969361" sldId="286"/>
        </pc:sldMkLst>
        <pc:spChg chg="mod">
          <ac:chgData name="Merrell, Timothy M CIV (USA)" userId="S::timothy.m.merrell@uscg.mil::adc478d8-ca49-4c6c-b614-f5ce75cb132a" providerId="AD" clId="Web-{CC4D1A5A-2D3C-44FD-BA30-4DADA6841BB7}" dt="2022-01-24T16:45:38.374" v="75" actId="20577"/>
          <ac:spMkLst>
            <pc:docMk/>
            <pc:sldMk cId="2188969361" sldId="286"/>
            <ac:spMk id="7" creationId="{00000000-0000-0000-0000-000000000000}"/>
          </ac:spMkLst>
        </pc:spChg>
      </pc:sldChg>
      <pc:sldChg chg="modSp">
        <pc:chgData name="Merrell, Timothy M CIV (USA)" userId="S::timothy.m.merrell@uscg.mil::adc478d8-ca49-4c6c-b614-f5ce75cb132a" providerId="AD" clId="Web-{CC4D1A5A-2D3C-44FD-BA30-4DADA6841BB7}" dt="2022-01-24T16:45:57.468" v="96" actId="20577"/>
        <pc:sldMkLst>
          <pc:docMk/>
          <pc:sldMk cId="4030353844" sldId="287"/>
        </pc:sldMkLst>
        <pc:spChg chg="mod">
          <ac:chgData name="Merrell, Timothy M CIV (USA)" userId="S::timothy.m.merrell@uscg.mil::adc478d8-ca49-4c6c-b614-f5ce75cb132a" providerId="AD" clId="Web-{CC4D1A5A-2D3C-44FD-BA30-4DADA6841BB7}" dt="2022-01-24T16:45:57.468" v="96" actId="20577"/>
          <ac:spMkLst>
            <pc:docMk/>
            <pc:sldMk cId="4030353844" sldId="287"/>
            <ac:spMk id="8" creationId="{00000000-0000-0000-0000-000000000000}"/>
          </ac:spMkLst>
        </pc:spChg>
      </pc:sldChg>
      <pc:sldChg chg="modSp">
        <pc:chgData name="Merrell, Timothy M CIV (USA)" userId="S::timothy.m.merrell@uscg.mil::adc478d8-ca49-4c6c-b614-f5ce75cb132a" providerId="AD" clId="Web-{CC4D1A5A-2D3C-44FD-BA30-4DADA6841BB7}" dt="2022-01-24T16:46:17.968" v="110" actId="20577"/>
        <pc:sldMkLst>
          <pc:docMk/>
          <pc:sldMk cId="1830538712" sldId="288"/>
        </pc:sldMkLst>
        <pc:spChg chg="mod">
          <ac:chgData name="Merrell, Timothy M CIV (USA)" userId="S::timothy.m.merrell@uscg.mil::adc478d8-ca49-4c6c-b614-f5ce75cb132a" providerId="AD" clId="Web-{CC4D1A5A-2D3C-44FD-BA30-4DADA6841BB7}" dt="2022-01-24T16:46:17.968" v="110" actId="20577"/>
          <ac:spMkLst>
            <pc:docMk/>
            <pc:sldMk cId="1830538712" sldId="288"/>
            <ac:spMk id="8" creationId="{00000000-0000-0000-0000-000000000000}"/>
          </ac:spMkLst>
        </pc:spChg>
      </pc:sldChg>
      <pc:sldChg chg="modSp">
        <pc:chgData name="Merrell, Timothy M CIV (USA)" userId="S::timothy.m.merrell@uscg.mil::adc478d8-ca49-4c6c-b614-f5ce75cb132a" providerId="AD" clId="Web-{CC4D1A5A-2D3C-44FD-BA30-4DADA6841BB7}" dt="2022-01-24T16:46:34.703" v="121" actId="20577"/>
        <pc:sldMkLst>
          <pc:docMk/>
          <pc:sldMk cId="658477617" sldId="289"/>
        </pc:sldMkLst>
        <pc:spChg chg="mod">
          <ac:chgData name="Merrell, Timothy M CIV (USA)" userId="S::timothy.m.merrell@uscg.mil::adc478d8-ca49-4c6c-b614-f5ce75cb132a" providerId="AD" clId="Web-{CC4D1A5A-2D3C-44FD-BA30-4DADA6841BB7}" dt="2022-01-24T16:46:34.703" v="121" actId="20577"/>
          <ac:spMkLst>
            <pc:docMk/>
            <pc:sldMk cId="658477617" sldId="289"/>
            <ac:spMk id="14" creationId="{00000000-0000-0000-0000-000000000000}"/>
          </ac:spMkLst>
        </pc:spChg>
      </pc:sldChg>
    </pc:docChg>
  </pc:docChgLst>
  <pc:docChgLst>
    <pc:chgData name="Narvaez, Armaris CPO USCG IMAT (USA)" userId="S::armaris.narvaez@uscg.mil::d67ba9b6-1575-4197-826d-5523f6b4caab" providerId="AD" clId="Web-{615317C1-E03C-4997-828A-787A66865E63}"/>
    <pc:docChg chg="modSld">
      <pc:chgData name="Narvaez, Armaris CPO USCG IMAT (USA)" userId="S::armaris.narvaez@uscg.mil::d67ba9b6-1575-4197-826d-5523f6b4caab" providerId="AD" clId="Web-{615317C1-E03C-4997-828A-787A66865E63}" dt="2022-09-27T04:46:27.080" v="2" actId="20577"/>
      <pc:docMkLst>
        <pc:docMk/>
      </pc:docMkLst>
      <pc:sldChg chg="modSp">
        <pc:chgData name="Narvaez, Armaris CPO USCG IMAT (USA)" userId="S::armaris.narvaez@uscg.mil::d67ba9b6-1575-4197-826d-5523f6b4caab" providerId="AD" clId="Web-{615317C1-E03C-4997-828A-787A66865E63}" dt="2022-09-27T04:46:27.080" v="2" actId="20577"/>
        <pc:sldMkLst>
          <pc:docMk/>
          <pc:sldMk cId="972951285" sldId="292"/>
        </pc:sldMkLst>
        <pc:spChg chg="mod">
          <ac:chgData name="Narvaez, Armaris CPO USCG IMAT (USA)" userId="S::armaris.narvaez@uscg.mil::d67ba9b6-1575-4197-826d-5523f6b4caab" providerId="AD" clId="Web-{615317C1-E03C-4997-828A-787A66865E63}" dt="2022-09-27T04:46:27.080" v="2" actId="20577"/>
          <ac:spMkLst>
            <pc:docMk/>
            <pc:sldMk cId="972951285" sldId="292"/>
            <ac:spMk id="7170" creationId="{00000000-0000-0000-0000-000000000000}"/>
          </ac:spMkLst>
        </pc:spChg>
      </pc:sldChg>
    </pc:docChg>
  </pc:docChgLst>
  <pc:docChgLst>
    <pc:chgData name="Merrell, Timothy M CIV (USA)" userId="S::timothy.m.merrell@uscg.mil::adc478d8-ca49-4c6c-b614-f5ce75cb132a" providerId="AD" clId="Web-{AE861919-E0CC-49FC-9D5F-CDEB5D9765F6}"/>
    <pc:docChg chg="addSld sldOrd">
      <pc:chgData name="Merrell, Timothy M CIV (USA)" userId="S::timothy.m.merrell@uscg.mil::adc478d8-ca49-4c6c-b614-f5ce75cb132a" providerId="AD" clId="Web-{AE861919-E0CC-49FC-9D5F-CDEB5D9765F6}" dt="2022-06-13T13:44:34.276" v="1"/>
      <pc:docMkLst>
        <pc:docMk/>
      </pc:docMkLst>
      <pc:sldChg chg="new ord">
        <pc:chgData name="Merrell, Timothy M CIV (USA)" userId="S::timothy.m.merrell@uscg.mil::adc478d8-ca49-4c6c-b614-f5ce75cb132a" providerId="AD" clId="Web-{AE861919-E0CC-49FC-9D5F-CDEB5D9765F6}" dt="2022-06-13T13:44:34.276" v="1"/>
        <pc:sldMkLst>
          <pc:docMk/>
          <pc:sldMk cId="2159445918" sldId="291"/>
        </pc:sldMkLst>
      </pc:sldChg>
    </pc:docChg>
  </pc:docChgLst>
  <pc:docChgLst>
    <pc:chgData name="Merrell, Timothy M CIV (USA)" userId="S::timothy.m.merrell@uscg.mil::adc478d8-ca49-4c6c-b614-f5ce75cb132a" providerId="AD" clId="Web-{628CACBA-C318-4A9C-98F6-242ED7373160}"/>
    <pc:docChg chg="modSld">
      <pc:chgData name="Merrell, Timothy M CIV (USA)" userId="S::timothy.m.merrell@uscg.mil::adc478d8-ca49-4c6c-b614-f5ce75cb132a" providerId="AD" clId="Web-{628CACBA-C318-4A9C-98F6-242ED7373160}" dt="2021-11-01T16:26:07.108" v="30" actId="20577"/>
      <pc:docMkLst>
        <pc:docMk/>
      </pc:docMkLst>
      <pc:sldChg chg="modSp">
        <pc:chgData name="Merrell, Timothy M CIV (USA)" userId="S::timothy.m.merrell@uscg.mil::adc478d8-ca49-4c6c-b614-f5ce75cb132a" providerId="AD" clId="Web-{628CACBA-C318-4A9C-98F6-242ED7373160}" dt="2021-11-01T16:26:07.108" v="30" actId="20577"/>
        <pc:sldMkLst>
          <pc:docMk/>
          <pc:sldMk cId="106313437" sldId="290"/>
        </pc:sldMkLst>
        <pc:spChg chg="mod">
          <ac:chgData name="Merrell, Timothy M CIV (USA)" userId="S::timothy.m.merrell@uscg.mil::adc478d8-ca49-4c6c-b614-f5ce75cb132a" providerId="AD" clId="Web-{628CACBA-C318-4A9C-98F6-242ED7373160}" dt="2021-11-01T16:26:07.108" v="30" actId="20577"/>
          <ac:spMkLst>
            <pc:docMk/>
            <pc:sldMk cId="106313437" sldId="290"/>
            <ac:spMk id="12" creationId="{00000000-0000-0000-0000-000000000000}"/>
          </ac:spMkLst>
        </pc:spChg>
      </pc:sldChg>
    </pc:docChg>
  </pc:docChgLst>
  <pc:docChgLst>
    <pc:chgData name="Naker, Keith M MCPO USCG SEC N CAROLINA (USA)" userId="S::keith.m.naker@uscg.mil::66e5c85b-637e-4024-8cec-100ed4100fda" providerId="AD" clId="Web-{6CD9494C-8768-4A8F-B49E-2BCA8166EF82}"/>
    <pc:docChg chg="modSld">
      <pc:chgData name="Naker, Keith M MCPO USCG SEC N CAROLINA (USA)" userId="S::keith.m.naker@uscg.mil::66e5c85b-637e-4024-8cec-100ed4100fda" providerId="AD" clId="Web-{6CD9494C-8768-4A8F-B49E-2BCA8166EF82}" dt="2022-11-22T20:16:45.953" v="111" actId="20577"/>
      <pc:docMkLst>
        <pc:docMk/>
      </pc:docMkLst>
      <pc:sldChg chg="modSp">
        <pc:chgData name="Naker, Keith M MCPO USCG SEC N CAROLINA (USA)" userId="S::keith.m.naker@uscg.mil::66e5c85b-637e-4024-8cec-100ed4100fda" providerId="AD" clId="Web-{6CD9494C-8768-4A8F-B49E-2BCA8166EF82}" dt="2022-11-22T19:49:32.289" v="65"/>
        <pc:sldMkLst>
          <pc:docMk/>
          <pc:sldMk cId="1778086676" sldId="283"/>
        </pc:sldMkLst>
        <pc:graphicFrameChg chg="mod modGraphic">
          <ac:chgData name="Naker, Keith M MCPO USCG SEC N CAROLINA (USA)" userId="S::keith.m.naker@uscg.mil::66e5c85b-637e-4024-8cec-100ed4100fda" providerId="AD" clId="Web-{6CD9494C-8768-4A8F-B49E-2BCA8166EF82}" dt="2022-11-22T19:49:32.289" v="65"/>
          <ac:graphicFrameMkLst>
            <pc:docMk/>
            <pc:sldMk cId="1778086676" sldId="283"/>
            <ac:graphicFrameMk id="6" creationId="{00000000-0000-0000-0000-000000000000}"/>
          </ac:graphicFrameMkLst>
        </pc:graphicFrameChg>
      </pc:sldChg>
      <pc:sldChg chg="modSp">
        <pc:chgData name="Naker, Keith M MCPO USCG SEC N CAROLINA (USA)" userId="S::keith.m.naker@uscg.mil::66e5c85b-637e-4024-8cec-100ed4100fda" providerId="AD" clId="Web-{6CD9494C-8768-4A8F-B49E-2BCA8166EF82}" dt="2022-11-22T19:50:50.652" v="95" actId="20577"/>
        <pc:sldMkLst>
          <pc:docMk/>
          <pc:sldMk cId="3138659979" sldId="284"/>
        </pc:sldMkLst>
        <pc:spChg chg="mod">
          <ac:chgData name="Naker, Keith M MCPO USCG SEC N CAROLINA (USA)" userId="S::keith.m.naker@uscg.mil::66e5c85b-637e-4024-8cec-100ed4100fda" providerId="AD" clId="Web-{6CD9494C-8768-4A8F-B49E-2BCA8166EF82}" dt="2022-11-22T19:50:50.652" v="95" actId="20577"/>
          <ac:spMkLst>
            <pc:docMk/>
            <pc:sldMk cId="3138659979" sldId="284"/>
            <ac:spMk id="7171" creationId="{00000000-0000-0000-0000-000000000000}"/>
          </ac:spMkLst>
        </pc:spChg>
      </pc:sldChg>
      <pc:sldChg chg="modSp">
        <pc:chgData name="Naker, Keith M MCPO USCG SEC N CAROLINA (USA)" userId="S::keith.m.naker@uscg.mil::66e5c85b-637e-4024-8cec-100ed4100fda" providerId="AD" clId="Web-{6CD9494C-8768-4A8F-B49E-2BCA8166EF82}" dt="2022-11-22T20:09:07.980" v="99" actId="14100"/>
        <pc:sldMkLst>
          <pc:docMk/>
          <pc:sldMk cId="658477617" sldId="289"/>
        </pc:sldMkLst>
        <pc:spChg chg="mod">
          <ac:chgData name="Naker, Keith M MCPO USCG SEC N CAROLINA (USA)" userId="S::keith.m.naker@uscg.mil::66e5c85b-637e-4024-8cec-100ed4100fda" providerId="AD" clId="Web-{6CD9494C-8768-4A8F-B49E-2BCA8166EF82}" dt="2022-11-22T20:09:00.011" v="98" actId="14100"/>
          <ac:spMkLst>
            <pc:docMk/>
            <pc:sldMk cId="658477617" sldId="289"/>
            <ac:spMk id="9" creationId="{00000000-0000-0000-0000-000000000000}"/>
          </ac:spMkLst>
        </pc:spChg>
        <pc:spChg chg="mod">
          <ac:chgData name="Naker, Keith M MCPO USCG SEC N CAROLINA (USA)" userId="S::keith.m.naker@uscg.mil::66e5c85b-637e-4024-8cec-100ed4100fda" providerId="AD" clId="Web-{6CD9494C-8768-4A8F-B49E-2BCA8166EF82}" dt="2022-11-22T20:09:07.980" v="99" actId="14100"/>
          <ac:spMkLst>
            <pc:docMk/>
            <pc:sldMk cId="658477617" sldId="289"/>
            <ac:spMk id="12" creationId="{00000000-0000-0000-0000-000000000000}"/>
          </ac:spMkLst>
        </pc:spChg>
        <pc:spChg chg="mod">
          <ac:chgData name="Naker, Keith M MCPO USCG SEC N CAROLINA (USA)" userId="S::keith.m.naker@uscg.mil::66e5c85b-637e-4024-8cec-100ed4100fda" providerId="AD" clId="Web-{6CD9494C-8768-4A8F-B49E-2BCA8166EF82}" dt="2022-11-22T20:08:55.073" v="97" actId="1076"/>
          <ac:spMkLst>
            <pc:docMk/>
            <pc:sldMk cId="658477617" sldId="289"/>
            <ac:spMk id="13" creationId="{00000000-0000-0000-0000-000000000000}"/>
          </ac:spMkLst>
        </pc:spChg>
      </pc:sldChg>
      <pc:sldChg chg="modSp">
        <pc:chgData name="Naker, Keith M MCPO USCG SEC N CAROLINA (USA)" userId="S::keith.m.naker@uscg.mil::66e5c85b-637e-4024-8cec-100ed4100fda" providerId="AD" clId="Web-{6CD9494C-8768-4A8F-B49E-2BCA8166EF82}" dt="2022-11-22T20:16:45.953" v="111" actId="20577"/>
        <pc:sldMkLst>
          <pc:docMk/>
          <pc:sldMk cId="106313437" sldId="290"/>
        </pc:sldMkLst>
        <pc:spChg chg="mod">
          <ac:chgData name="Naker, Keith M MCPO USCG SEC N CAROLINA (USA)" userId="S::keith.m.naker@uscg.mil::66e5c85b-637e-4024-8cec-100ed4100fda" providerId="AD" clId="Web-{6CD9494C-8768-4A8F-B49E-2BCA8166EF82}" dt="2022-11-22T20:13:23.279" v="102" actId="14100"/>
          <ac:spMkLst>
            <pc:docMk/>
            <pc:sldMk cId="106313437" sldId="290"/>
            <ac:spMk id="2" creationId="{00000000-0000-0000-0000-000000000000}"/>
          </ac:spMkLst>
        </pc:spChg>
        <pc:spChg chg="mod">
          <ac:chgData name="Naker, Keith M MCPO USCG SEC N CAROLINA (USA)" userId="S::keith.m.naker@uscg.mil::66e5c85b-637e-4024-8cec-100ed4100fda" providerId="AD" clId="Web-{6CD9494C-8768-4A8F-B49E-2BCA8166EF82}" dt="2022-11-22T20:13:08.404" v="100" actId="14100"/>
          <ac:spMkLst>
            <pc:docMk/>
            <pc:sldMk cId="106313437" sldId="290"/>
            <ac:spMk id="3" creationId="{00000000-0000-0000-0000-000000000000}"/>
          </ac:spMkLst>
        </pc:spChg>
        <pc:spChg chg="mod">
          <ac:chgData name="Naker, Keith M MCPO USCG SEC N CAROLINA (USA)" userId="S::keith.m.naker@uscg.mil::66e5c85b-637e-4024-8cec-100ed4100fda" providerId="AD" clId="Web-{6CD9494C-8768-4A8F-B49E-2BCA8166EF82}" dt="2022-11-22T20:13:34.076" v="104" actId="1076"/>
          <ac:spMkLst>
            <pc:docMk/>
            <pc:sldMk cId="106313437" sldId="290"/>
            <ac:spMk id="9" creationId="{C3635CE8-BAFE-4E62-9E60-CF7285482457}"/>
          </ac:spMkLst>
        </pc:spChg>
        <pc:spChg chg="mod">
          <ac:chgData name="Naker, Keith M MCPO USCG SEC N CAROLINA (USA)" userId="S::keith.m.naker@uscg.mil::66e5c85b-637e-4024-8cec-100ed4100fda" providerId="AD" clId="Web-{6CD9494C-8768-4A8F-B49E-2BCA8166EF82}" dt="2022-11-22T20:16:45.953" v="111" actId="20577"/>
          <ac:spMkLst>
            <pc:docMk/>
            <pc:sldMk cId="106313437" sldId="290"/>
            <ac:spMk id="10" creationId="{00000000-0000-0000-0000-000000000000}"/>
          </ac:spMkLst>
        </pc:spChg>
        <pc:spChg chg="mod">
          <ac:chgData name="Naker, Keith M MCPO USCG SEC N CAROLINA (USA)" userId="S::keith.m.naker@uscg.mil::66e5c85b-637e-4024-8cec-100ed4100fda" providerId="AD" clId="Web-{6CD9494C-8768-4A8F-B49E-2BCA8166EF82}" dt="2022-11-22T20:13:30.483" v="103" actId="1076"/>
          <ac:spMkLst>
            <pc:docMk/>
            <pc:sldMk cId="106313437" sldId="290"/>
            <ac:spMk id="16" creationId="{2A1E793B-CA03-4DE0-AD4A-21B8D953D763}"/>
          </ac:spMkLst>
        </pc:spChg>
      </pc:sldChg>
    </pc:docChg>
  </pc:docChgLst>
  <pc:docChgLst>
    <pc:chgData name="Hamilton, Christie M MCPO USCG BASE ELIZABETH CIT (USA)" userId="S::christie.m.hamilton@uscg.mil::724e5e09-db8a-477b-9820-632c1e173354" providerId="AD" clId="Web-{31694BD9-E965-4108-8428-4915DC8D1B8D}"/>
    <pc:docChg chg="modSld">
      <pc:chgData name="Hamilton, Christie M MCPO USCG BASE ELIZABETH CIT (USA)" userId="S::christie.m.hamilton@uscg.mil::724e5e09-db8a-477b-9820-632c1e173354" providerId="AD" clId="Web-{31694BD9-E965-4108-8428-4915DC8D1B8D}" dt="2022-11-21T21:14:22.789" v="40" actId="20577"/>
      <pc:docMkLst>
        <pc:docMk/>
      </pc:docMkLst>
      <pc:sldChg chg="modSp">
        <pc:chgData name="Hamilton, Christie M MCPO USCG BASE ELIZABETH CIT (USA)" userId="S::christie.m.hamilton@uscg.mil::724e5e09-db8a-477b-9820-632c1e173354" providerId="AD" clId="Web-{31694BD9-E965-4108-8428-4915DC8D1B8D}" dt="2022-11-21T21:14:22.789" v="40" actId="20577"/>
        <pc:sldMkLst>
          <pc:docMk/>
          <pc:sldMk cId="3138659979" sldId="284"/>
        </pc:sldMkLst>
        <pc:spChg chg="mod">
          <ac:chgData name="Hamilton, Christie M MCPO USCG BASE ELIZABETH CIT (USA)" userId="S::christie.m.hamilton@uscg.mil::724e5e09-db8a-477b-9820-632c1e173354" providerId="AD" clId="Web-{31694BD9-E965-4108-8428-4915DC8D1B8D}" dt="2022-11-21T21:14:22.789" v="40" actId="20577"/>
          <ac:spMkLst>
            <pc:docMk/>
            <pc:sldMk cId="3138659979" sldId="284"/>
            <ac:spMk id="7171" creationId="{00000000-0000-0000-0000-000000000000}"/>
          </ac:spMkLst>
        </pc:spChg>
      </pc:sldChg>
      <pc:sldChg chg="modSp">
        <pc:chgData name="Hamilton, Christie M MCPO USCG BASE ELIZABETH CIT (USA)" userId="S::christie.m.hamilton@uscg.mil::724e5e09-db8a-477b-9820-632c1e173354" providerId="AD" clId="Web-{31694BD9-E965-4108-8428-4915DC8D1B8D}" dt="2022-11-21T21:11:14.764" v="16" actId="20577"/>
        <pc:sldMkLst>
          <pc:docMk/>
          <pc:sldMk cId="972951285" sldId="292"/>
        </pc:sldMkLst>
        <pc:spChg chg="mod">
          <ac:chgData name="Hamilton, Christie M MCPO USCG BASE ELIZABETH CIT (USA)" userId="S::christie.m.hamilton@uscg.mil::724e5e09-db8a-477b-9820-632c1e173354" providerId="AD" clId="Web-{31694BD9-E965-4108-8428-4915DC8D1B8D}" dt="2022-11-21T21:11:14.764" v="16" actId="20577"/>
          <ac:spMkLst>
            <pc:docMk/>
            <pc:sldMk cId="972951285" sldId="292"/>
            <ac:spMk id="7170" creationId="{00000000-0000-0000-0000-000000000000}"/>
          </ac:spMkLst>
        </pc:spChg>
      </pc:sldChg>
      <pc:sldChg chg="modSp">
        <pc:chgData name="Hamilton, Christie M MCPO USCG BASE ELIZABETH CIT (USA)" userId="S::christie.m.hamilton@uscg.mil::724e5e09-db8a-477b-9820-632c1e173354" providerId="AD" clId="Web-{31694BD9-E965-4108-8428-4915DC8D1B8D}" dt="2022-11-21T21:09:02.553" v="1" actId="20577"/>
        <pc:sldMkLst>
          <pc:docMk/>
          <pc:sldMk cId="3699246310" sldId="294"/>
        </pc:sldMkLst>
        <pc:spChg chg="mod">
          <ac:chgData name="Hamilton, Christie M MCPO USCG BASE ELIZABETH CIT (USA)" userId="S::christie.m.hamilton@uscg.mil::724e5e09-db8a-477b-9820-632c1e173354" providerId="AD" clId="Web-{31694BD9-E965-4108-8428-4915DC8D1B8D}" dt="2022-11-21T21:09:02.553" v="1" actId="20577"/>
          <ac:spMkLst>
            <pc:docMk/>
            <pc:sldMk cId="3699246310" sldId="294"/>
            <ac:spMk id="7170" creationId="{00000000-0000-0000-0000-000000000000}"/>
          </ac:spMkLst>
        </pc:spChg>
      </pc:sldChg>
    </pc:docChg>
  </pc:docChgLst>
  <pc:docChgLst>
    <pc:chgData name="Merrell, Timothy M CIV (USA)" userId="S::timothy.m.merrell@uscg.mil::adc478d8-ca49-4c6c-b614-f5ce75cb132a" providerId="AD" clId="Web-{6F0D88CD-4FDF-4860-BF75-16FBD1F8B720}"/>
    <pc:docChg chg="modSld">
      <pc:chgData name="Merrell, Timothy M CIV (USA)" userId="S::timothy.m.merrell@uscg.mil::adc478d8-ca49-4c6c-b614-f5ce75cb132a" providerId="AD" clId="Web-{6F0D88CD-4FDF-4860-BF75-16FBD1F8B720}" dt="2022-05-17T11:40:12.932" v="12" actId="20577"/>
      <pc:docMkLst>
        <pc:docMk/>
      </pc:docMkLst>
      <pc:sldChg chg="modSp">
        <pc:chgData name="Merrell, Timothy M CIV (USA)" userId="S::timothy.m.merrell@uscg.mil::adc478d8-ca49-4c6c-b614-f5ce75cb132a" providerId="AD" clId="Web-{6F0D88CD-4FDF-4860-BF75-16FBD1F8B720}" dt="2022-05-17T11:40:12.932" v="12" actId="20577"/>
        <pc:sldMkLst>
          <pc:docMk/>
          <pc:sldMk cId="437435505" sldId="281"/>
        </pc:sldMkLst>
        <pc:spChg chg="mod">
          <ac:chgData name="Merrell, Timothy M CIV (USA)" userId="S::timothy.m.merrell@uscg.mil::adc478d8-ca49-4c6c-b614-f5ce75cb132a" providerId="AD" clId="Web-{6F0D88CD-4FDF-4860-BF75-16FBD1F8B720}" dt="2022-05-17T11:40:12.932" v="12" actId="20577"/>
          <ac:spMkLst>
            <pc:docMk/>
            <pc:sldMk cId="437435505" sldId="281"/>
            <ac:spMk id="2" creationId="{00000000-0000-0000-0000-000000000000}"/>
          </ac:spMkLst>
        </pc:spChg>
      </pc:sldChg>
    </pc:docChg>
  </pc:docChgLst>
  <pc:docChgLst>
    <pc:chgData name="Merrell, Timothy M CIV (USA)" userId="S::timothy.m.merrell@uscg.mil::adc478d8-ca49-4c6c-b614-f5ce75cb132a" providerId="AD" clId="Web-{0E2F559E-87D3-4F33-98F5-7DA5B015C1A3}"/>
    <pc:docChg chg="modSld">
      <pc:chgData name="Merrell, Timothy M CIV (USA)" userId="S::timothy.m.merrell@uscg.mil::adc478d8-ca49-4c6c-b614-f5ce75cb132a" providerId="AD" clId="Web-{0E2F559E-87D3-4F33-98F5-7DA5B015C1A3}" dt="2022-10-18T11:59:57.104" v="0"/>
      <pc:docMkLst>
        <pc:docMk/>
      </pc:docMkLst>
      <pc:sldChg chg="modNotes">
        <pc:chgData name="Merrell, Timothy M CIV (USA)" userId="S::timothy.m.merrell@uscg.mil::adc478d8-ca49-4c6c-b614-f5ce75cb132a" providerId="AD" clId="Web-{0E2F559E-87D3-4F33-98F5-7DA5B015C1A3}" dt="2022-10-18T11:59:57.104" v="0"/>
        <pc:sldMkLst>
          <pc:docMk/>
          <pc:sldMk cId="658477617" sldId="289"/>
        </pc:sldMkLst>
      </pc:sldChg>
    </pc:docChg>
  </pc:docChgLst>
  <pc:docChgLst>
    <pc:chgData name="Atadero, Robert M CIV USCG BASE KETCHIKAN (USA)" userId="S::robert.m.atadero@uscg.mil::9c1efb8d-19bc-415a-926c-9be5193b770c" providerId="AD" clId="Web-{3B5F50C3-6E5D-2F92-B54E-2BF7966C62F2}"/>
    <pc:docChg chg="sldOrd">
      <pc:chgData name="Atadero, Robert M CIV USCG BASE KETCHIKAN (USA)" userId="S::robert.m.atadero@uscg.mil::9c1efb8d-19bc-415a-926c-9be5193b770c" providerId="AD" clId="Web-{3B5F50C3-6E5D-2F92-B54E-2BF7966C62F2}" dt="2023-01-13T15:36:57.646" v="0"/>
      <pc:docMkLst>
        <pc:docMk/>
      </pc:docMkLst>
      <pc:sldChg chg="ord">
        <pc:chgData name="Atadero, Robert M CIV USCG BASE KETCHIKAN (USA)" userId="S::robert.m.atadero@uscg.mil::9c1efb8d-19bc-415a-926c-9be5193b770c" providerId="AD" clId="Web-{3B5F50C3-6E5D-2F92-B54E-2BF7966C62F2}" dt="2023-01-13T15:36:57.646" v="0"/>
        <pc:sldMkLst>
          <pc:docMk/>
          <pc:sldMk cId="1719702093" sldId="267"/>
        </pc:sldMkLst>
      </pc:sldChg>
    </pc:docChg>
  </pc:docChgLst>
  <pc:docChgLst>
    <pc:chgData name="Merrell, Timothy M CIV (USA)" userId="S::timothy.m.merrell@uscg.mil::adc478d8-ca49-4c6c-b614-f5ce75cb132a" providerId="AD" clId="Web-{5647685D-E7E4-45EF-8151-ED3DE73436C8}"/>
    <pc:docChg chg="modSld">
      <pc:chgData name="Merrell, Timothy M CIV (USA)" userId="S::timothy.m.merrell@uscg.mil::adc478d8-ca49-4c6c-b614-f5ce75cb132a" providerId="AD" clId="Web-{5647685D-E7E4-45EF-8151-ED3DE73436C8}" dt="2023-01-23T17:52:34.849" v="99" actId="20577"/>
      <pc:docMkLst>
        <pc:docMk/>
      </pc:docMkLst>
      <pc:sldChg chg="modNotes">
        <pc:chgData name="Merrell, Timothy M CIV (USA)" userId="S::timothy.m.merrell@uscg.mil::adc478d8-ca49-4c6c-b614-f5ce75cb132a" providerId="AD" clId="Web-{5647685D-E7E4-45EF-8151-ED3DE73436C8}" dt="2023-01-23T17:51:48.739" v="98"/>
        <pc:sldMkLst>
          <pc:docMk/>
          <pc:sldMk cId="1778086676" sldId="283"/>
        </pc:sldMkLst>
      </pc:sldChg>
      <pc:sldChg chg="modSp">
        <pc:chgData name="Merrell, Timothy M CIV (USA)" userId="S::timothy.m.merrell@uscg.mil::adc478d8-ca49-4c6c-b614-f5ce75cb132a" providerId="AD" clId="Web-{5647685D-E7E4-45EF-8151-ED3DE73436C8}" dt="2023-01-23T17:52:34.849" v="99" actId="20577"/>
        <pc:sldMkLst>
          <pc:docMk/>
          <pc:sldMk cId="3699246310" sldId="294"/>
        </pc:sldMkLst>
        <pc:spChg chg="mod">
          <ac:chgData name="Merrell, Timothy M CIV (USA)" userId="S::timothy.m.merrell@uscg.mil::adc478d8-ca49-4c6c-b614-f5ce75cb132a" providerId="AD" clId="Web-{5647685D-E7E4-45EF-8151-ED3DE73436C8}" dt="2023-01-23T17:52:34.849" v="99" actId="20577"/>
          <ac:spMkLst>
            <pc:docMk/>
            <pc:sldMk cId="3699246310" sldId="294"/>
            <ac:spMk id="7170" creationId="{00000000-0000-0000-0000-000000000000}"/>
          </ac:spMkLst>
        </pc:spChg>
      </pc:sldChg>
    </pc:docChg>
  </pc:docChgLst>
  <pc:docChgLst>
    <pc:chgData name="Atadero, Robert M CIV USCG BASE KETCHIKAN (USA)" userId="S::robert.m.atadero@uscg.mil::9c1efb8d-19bc-415a-926c-9be5193b770c" providerId="AD" clId="Web-{58385737-E2CD-4B2A-9CE1-C5C617315401}"/>
    <pc:docChg chg="sldOrd">
      <pc:chgData name="Atadero, Robert M CIV USCG BASE KETCHIKAN (USA)" userId="S::robert.m.atadero@uscg.mil::9c1efb8d-19bc-415a-926c-9be5193b770c" providerId="AD" clId="Web-{58385737-E2CD-4B2A-9CE1-C5C617315401}" dt="2023-01-11T23:26:19.852" v="0"/>
      <pc:docMkLst>
        <pc:docMk/>
      </pc:docMkLst>
      <pc:sldChg chg="ord">
        <pc:chgData name="Atadero, Robert M CIV USCG BASE KETCHIKAN (USA)" userId="S::robert.m.atadero@uscg.mil::9c1efb8d-19bc-415a-926c-9be5193b770c" providerId="AD" clId="Web-{58385737-E2CD-4B2A-9CE1-C5C617315401}" dt="2023-01-11T23:26:19.852" v="0"/>
        <pc:sldMkLst>
          <pc:docMk/>
          <pc:sldMk cId="1719702093" sldId="267"/>
        </pc:sldMkLst>
      </pc:sldChg>
    </pc:docChg>
  </pc:docChgLst>
  <pc:docChgLst>
    <pc:chgData name="Atadero, Robert M CIV USCG BASE KETCHIKAN (USA)" userId="9c1efb8d-19bc-415a-926c-9be5193b770c" providerId="ADAL" clId="{8B59A7EC-53A5-4457-9B24-F33D3D52862B}"/>
    <pc:docChg chg="modSld sldOrd">
      <pc:chgData name="Atadero, Robert M CIV USCG BASE KETCHIKAN (USA)" userId="9c1efb8d-19bc-415a-926c-9be5193b770c" providerId="ADAL" clId="{8B59A7EC-53A5-4457-9B24-F33D3D52862B}" dt="2023-01-11T00:56:44.901" v="1"/>
      <pc:docMkLst>
        <pc:docMk/>
      </pc:docMkLst>
      <pc:sldChg chg="ord">
        <pc:chgData name="Atadero, Robert M CIV USCG BASE KETCHIKAN (USA)" userId="9c1efb8d-19bc-415a-926c-9be5193b770c" providerId="ADAL" clId="{8B59A7EC-53A5-4457-9B24-F33D3D52862B}" dt="2023-01-11T00:56:44.901" v="1"/>
        <pc:sldMkLst>
          <pc:docMk/>
          <pc:sldMk cId="1719702093"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159DE-75C8-4663-ADEA-961629D5C8B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CB6D88F-B63E-4F64-ACFF-E83E64006DD7}">
      <dgm:prSet phldrT="[Text]" custT="1"/>
      <dgm:spPr/>
      <dgm:t>
        <a:bodyPr/>
        <a:lstStyle/>
        <a:p>
          <a:r>
            <a:rPr lang="en-US" sz="1800" b="1">
              <a:latin typeface="Arial" panose="020B0604020202020204" pitchFamily="34" charset="0"/>
              <a:cs typeface="Arial" panose="020B0604020202020204" pitchFamily="34" charset="0"/>
            </a:rPr>
            <a:t>Signature Behaviors </a:t>
          </a:r>
        </a:p>
      </dgm:t>
    </dgm:pt>
    <dgm:pt modelId="{E9FA43B9-9AA3-4DC3-8F9C-8123709E0E8C}" type="parTrans" cxnId="{EABCB44F-323F-43CD-90C2-CF5714B701D6}">
      <dgm:prSet/>
      <dgm:spPr/>
      <dgm:t>
        <a:bodyPr/>
        <a:lstStyle/>
        <a:p>
          <a:endParaRPr lang="en-US"/>
        </a:p>
      </dgm:t>
    </dgm:pt>
    <dgm:pt modelId="{E9E1024F-64E7-4D74-AF28-ABF37E9FBAC4}" type="sibTrans" cxnId="{EABCB44F-323F-43CD-90C2-CF5714B701D6}">
      <dgm:prSet/>
      <dgm:spPr/>
      <dgm:t>
        <a:bodyPr/>
        <a:lstStyle/>
        <a:p>
          <a:endParaRPr lang="en-US"/>
        </a:p>
      </dgm:t>
    </dgm:pt>
    <dgm:pt modelId="{795F48E2-0953-480C-A2C9-1AF865E22BD4}" type="pres">
      <dgm:prSet presAssocID="{AAB159DE-75C8-4663-ADEA-961629D5C8B0}" presName="cycle" presStyleCnt="0">
        <dgm:presLayoutVars>
          <dgm:chMax val="1"/>
          <dgm:dir/>
          <dgm:animLvl val="ctr"/>
          <dgm:resizeHandles val="exact"/>
        </dgm:presLayoutVars>
      </dgm:prSet>
      <dgm:spPr/>
    </dgm:pt>
    <dgm:pt modelId="{4C90AE41-6984-46C0-9205-5CBB31A31CC0}" type="pres">
      <dgm:prSet presAssocID="{CCB6D88F-B63E-4F64-ACFF-E83E64006DD7}" presName="centerShape" presStyleLbl="node0" presStyleIdx="0" presStyleCnt="1" custAng="0" custScaleX="37318" custScaleY="35245" custLinFactNeighborX="-53" custLinFactNeighborY="4385"/>
      <dgm:spPr/>
    </dgm:pt>
  </dgm:ptLst>
  <dgm:cxnLst>
    <dgm:cxn modelId="{D064EB0A-5359-4579-9A94-9A8BB78E521C}" type="presOf" srcId="{CCB6D88F-B63E-4F64-ACFF-E83E64006DD7}" destId="{4C90AE41-6984-46C0-9205-5CBB31A31CC0}" srcOrd="0" destOrd="0" presId="urn:microsoft.com/office/officeart/2005/8/layout/radial4"/>
    <dgm:cxn modelId="{9F14522A-16CF-4CF4-8C08-D1311B879D87}" type="presOf" srcId="{AAB159DE-75C8-4663-ADEA-961629D5C8B0}" destId="{795F48E2-0953-480C-A2C9-1AF865E22BD4}" srcOrd="0" destOrd="0" presId="urn:microsoft.com/office/officeart/2005/8/layout/radial4"/>
    <dgm:cxn modelId="{EABCB44F-323F-43CD-90C2-CF5714B701D6}" srcId="{AAB159DE-75C8-4663-ADEA-961629D5C8B0}" destId="{CCB6D88F-B63E-4F64-ACFF-E83E64006DD7}" srcOrd="0" destOrd="0" parTransId="{E9FA43B9-9AA3-4DC3-8F9C-8123709E0E8C}" sibTransId="{E9E1024F-64E7-4D74-AF28-ABF37E9FBAC4}"/>
    <dgm:cxn modelId="{0A0EB935-B3FC-41A7-A3EB-64B4B8C803B7}" type="presParOf" srcId="{795F48E2-0953-480C-A2C9-1AF865E22BD4}" destId="{4C90AE41-6984-46C0-9205-5CBB31A31CC0}"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0AE41-6984-46C0-9205-5CBB31A31CC0}">
      <dsp:nvSpPr>
        <dsp:cNvPr id="0" name=""/>
        <dsp:cNvSpPr/>
      </dsp:nvSpPr>
      <dsp:spPr>
        <a:xfrm>
          <a:off x="3396579" y="2612149"/>
          <a:ext cx="1645929" cy="15544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Signature Behaviors </a:t>
          </a:r>
        </a:p>
      </dsp:txBody>
      <dsp:txXfrm>
        <a:off x="3637620" y="2839800"/>
        <a:ext cx="1163847" cy="109919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E9E275-2298-451E-AFF7-75E0F2C7EBEC}" type="datetimeFigureOut">
              <a:rPr lang="en-US" smtClean="0"/>
              <a:t>7/7/2023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E59B10-11BB-4233-94ED-2D6846420233}" type="slidenum">
              <a:rPr lang="en-US" smtClean="0"/>
              <a:t>‹#›</a:t>
            </a:fld>
            <a:endParaRPr lang="en-US"/>
          </a:p>
        </p:txBody>
      </p:sp>
    </p:spTree>
    <p:extLst>
      <p:ext uri="{BB962C8B-B14F-4D97-AF65-F5344CB8AC3E}">
        <p14:creationId xmlns:p14="http://schemas.microsoft.com/office/powerpoint/2010/main" val="416179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avylive.dodlive.mil/2019/12/02/cno-message-to-the-force-we-must-be-protectors-and-exemplify-our-valu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scg.mil/Portals/0/seniorleadership/alwaysready/2022-Commandant-Intent-Hi%20Re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scg.mil/Portals/0/RW30/Ready%20Workforce%202030%20Outlook.pdf#page=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a:solidFill>
                  <a:prstClr val="black"/>
                </a:solidFill>
              </a:rPr>
              <a:t>CG</a:t>
            </a:r>
            <a:r>
              <a:rPr lang="en-US" b="1" u="sng" baseline="0">
                <a:solidFill>
                  <a:prstClr val="black"/>
                </a:solidFill>
              </a:rPr>
              <a:t> Values &amp; A Culture of Excellence</a:t>
            </a:r>
          </a:p>
          <a:p>
            <a:endParaRPr lang="en-US" b="1" u="sng" baseline="0">
              <a:solidFill>
                <a:prstClr val="black"/>
              </a:solidFill>
            </a:endParaRPr>
          </a:p>
          <a:p>
            <a:pPr defTabSz="949478">
              <a:defRPr/>
            </a:pPr>
            <a:r>
              <a:rPr lang="en-US"/>
              <a:t>This module introduces the CG Core Values &amp; A Culture of Excellence.  </a:t>
            </a:r>
          </a:p>
          <a:p>
            <a:endParaRPr lang="en-US" b="1" u="sng" baseline="0">
              <a:solidFill>
                <a:prstClr val="black"/>
              </a:solidFill>
            </a:endParaRPr>
          </a:p>
          <a:p>
            <a:r>
              <a:rPr lang="en-US"/>
              <a:t>In his</a:t>
            </a:r>
            <a:r>
              <a:rPr lang="en-US" baseline="0"/>
              <a:t> Guiding Principles, </a:t>
            </a:r>
            <a:r>
              <a:rPr lang="en-US"/>
              <a:t>The Commandant of the Coast Guard,</a:t>
            </a:r>
            <a:r>
              <a:rPr lang="en-US" baseline="0"/>
              <a:t> </a:t>
            </a:r>
            <a:r>
              <a:rPr lang="en-US"/>
              <a:t>ADM. Mike </a:t>
            </a:r>
            <a:r>
              <a:rPr lang="en-US" err="1"/>
              <a:t>Gilday</a:t>
            </a:r>
            <a:r>
              <a:rPr lang="en-US"/>
              <a:t>, wrote:</a:t>
            </a:r>
          </a:p>
          <a:p>
            <a:endParaRPr lang="en-US" b="1" u="sng"/>
          </a:p>
          <a:p>
            <a:pPr lvl="0"/>
            <a:r>
              <a:rPr lang="en-US" sz="1200" kern="1200">
                <a:solidFill>
                  <a:schemeClr val="tx1"/>
                </a:solidFill>
                <a:effectLst/>
                <a:latin typeface="“Every Active Duty, reserve, civilian and auxiliary member play an integral role in mission execution, and our collective efforts must deliver enduring value and sustain a Service culture worthy of our Nation’s trust and confidence. This starts with our o"/>
                <a:ea typeface="+mn-ea"/>
                <a:cs typeface="+mn-cs"/>
              </a:rPr>
              <a:t>“Every Active Duty, reserve, civilian and auxiliary member play an integral role in mission execution, and our collective efforts must deliver enduring value and sustain a Service culture worthy of our Nation’s trust and confidence. This starts with our own readiness, seeking mastery of craft, and above all upholding our Core Values of </a:t>
            </a:r>
            <a:r>
              <a:rPr lang="en-US" sz="1200" i="1" kern="1200">
                <a:solidFill>
                  <a:schemeClr val="tx1"/>
                </a:solidFill>
                <a:effectLst/>
                <a:latin typeface="“Every Active Duty, reserve, civilian and auxiliary member play an integral role in mission execution, and our collective efforts must deliver enduring value and sustain a Service culture worthy of our Nation’s trust and confidence. This starts with our o"/>
                <a:ea typeface="+mn-ea"/>
                <a:cs typeface="+mn-cs"/>
              </a:rPr>
              <a:t>Honor, Respect, and Devotion to Duty.</a:t>
            </a:r>
            <a:endParaRPr lang="en-US" sz="1200" kern="1200">
              <a:solidFill>
                <a:schemeClr val="tx1"/>
              </a:solidFill>
              <a:effectLst/>
              <a:latin typeface="“Every Active Duty, reserve, civilian and auxiliary member play an integral role in mission execution, and our collective efforts must deliver enduring value and sustain a Service culture worthy of our Nation’s trust and confidence. This starts with our o"/>
              <a:ea typeface="+mn-ea"/>
              <a:cs typeface="+mn-cs"/>
            </a:endParaRPr>
          </a:p>
          <a:p>
            <a:r>
              <a:rPr lang="en-US" sz="1200" kern="1200">
                <a:solidFill>
                  <a:schemeClr val="tx1"/>
                </a:solidFill>
                <a:effectLst/>
                <a:latin typeface="“Every Active Duty, reserve, civilian and auxiliary member play an integral role in mission execution, and our collective efforts must deliver enduring value and sustain a Service culture worthy of our Nation’s trust and confidence. This starts with our o"/>
                <a:ea typeface="+mn-ea"/>
                <a:cs typeface="+mn-cs"/>
              </a:rPr>
              <a:t>Time and effort taking care of yourself mentally and physically, developing healthy habits that enhance both your mind and your physical well-being while sustaining a strong moral character and adherence to ethical principles are key attributes each of us must embrace. The Service will help those who need assistance, and their families, while simultaneously ensuring our Core Values are upheld.</a:t>
            </a:r>
          </a:p>
          <a:p>
            <a:r>
              <a:rPr lang="en-US" sz="1200" kern="1200">
                <a:solidFill>
                  <a:schemeClr val="tx1"/>
                </a:solidFill>
                <a:effectLst/>
                <a:latin typeface="“Every Active Duty, reserve, civilian and auxiliary member play an integral role in mission execution, and our collective efforts must deliver enduring value and sustain a Service culture worthy of our Nation’s trust and confidence. This starts with our o"/>
                <a:ea typeface="+mn-ea"/>
                <a:cs typeface="+mn-cs"/>
              </a:rPr>
              <a:t>We are committed to broadening diversity, striving to be a Coast Guard representative of the American public we serve. A diverse workforce fosters new ideas and enables an inclusive environment critical to mission success. Our bias for action must also focus inward, protecting against violations of our Core Values. This includes all forms of sexual assault and harassment, which breach trust in teams, erode unit cohesion, and degrade individual and unit readiness.</a:t>
            </a:r>
          </a:p>
          <a:p>
            <a:r>
              <a:rPr lang="en-US" sz="1200" kern="1200">
                <a:solidFill>
                  <a:schemeClr val="tx1"/>
                </a:solidFill>
                <a:effectLst/>
                <a:latin typeface="“Every Active Duty, reserve, civilian and auxiliary member play an integral role in mission execution, and our collective efforts must deliver enduring value and sustain a Service culture worthy of our Nation’s trust and confidence. This starts with our o"/>
                <a:ea typeface="+mn-ea"/>
                <a:cs typeface="+mn-cs"/>
              </a:rPr>
              <a:t>We will seek the best people, modern technology, resilient infrastructure, and capable assets available to meet the needs of the Department of Homeland Security (DHS) and the Nation.</a:t>
            </a:r>
          </a:p>
          <a:p>
            <a:endParaRPr lang="en-US" u="sng">
              <a:hlinkClick r:id="rId3"/>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8778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10</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a:defRPr/>
            </a:pPr>
            <a:r>
              <a:rPr lang="en-US" b="1" u="sng"/>
              <a:t>Signature Behaviors</a:t>
            </a:r>
          </a:p>
          <a:p>
            <a:pPr defTabSz="949478">
              <a:defRPr/>
            </a:pPr>
            <a:endParaRPr lang="en-US" b="1" u="sng"/>
          </a:p>
          <a:p>
            <a:pPr defTabSz="949478">
              <a:defRPr/>
            </a:pPr>
            <a:r>
              <a:rPr lang="en-US" b="1" u="sng"/>
              <a:t>Discussion Questions:</a:t>
            </a:r>
          </a:p>
          <a:p>
            <a:pPr defTabSz="949478">
              <a:defRPr/>
            </a:pPr>
            <a:r>
              <a:rPr lang="en-US"/>
              <a:t>-How does engaging in signature behaviors support the listed benefits and what is the value?</a:t>
            </a:r>
          </a:p>
          <a:p>
            <a:pPr defTabSz="949478">
              <a:defRPr/>
            </a:pPr>
            <a:endParaRPr lang="en-US" b="1" u="sng"/>
          </a:p>
          <a:p>
            <a:pPr defTabSz="949478">
              <a:defRPr/>
            </a:pPr>
            <a:r>
              <a:rPr lang="en-US"/>
              <a:t>Signature Behaviors support:</a:t>
            </a:r>
          </a:p>
          <a:p>
            <a:pPr defTabSz="949478">
              <a:defRPr/>
            </a:pPr>
            <a:endParaRPr lang="en-US" b="1" u="sng"/>
          </a:p>
          <a:p>
            <a:pPr marL="178027" indent="-178027">
              <a:buFont typeface="Arial" panose="020B0604020202020204" pitchFamily="34" charset="0"/>
              <a:buChar char="•"/>
            </a:pPr>
            <a:r>
              <a:rPr lang="en-US"/>
              <a:t>Career advancement</a:t>
            </a:r>
          </a:p>
          <a:p>
            <a:pPr marL="178027" indent="-178027">
              <a:buFont typeface="Arial" panose="020B0604020202020204" pitchFamily="34" charset="0"/>
              <a:buChar char="•"/>
            </a:pPr>
            <a:r>
              <a:rPr lang="en-US"/>
              <a:t>Equal opportunity</a:t>
            </a:r>
          </a:p>
          <a:p>
            <a:pPr marL="178027" indent="-178027">
              <a:buFont typeface="Arial" panose="020B0604020202020204" pitchFamily="34" charset="0"/>
              <a:buChar char="•"/>
            </a:pPr>
            <a:r>
              <a:rPr lang="en-US"/>
              <a:t>Family wellbeing </a:t>
            </a:r>
          </a:p>
          <a:p>
            <a:pPr marL="178027" indent="-178027">
              <a:buFont typeface="Arial" panose="020B0604020202020204" pitchFamily="34" charset="0"/>
              <a:buChar char="•"/>
            </a:pPr>
            <a:r>
              <a:rPr lang="en-US"/>
              <a:t>Finding purpose </a:t>
            </a:r>
          </a:p>
          <a:p>
            <a:pPr marL="178027" indent="-178027">
              <a:buFont typeface="Arial" panose="020B0604020202020204" pitchFamily="34" charset="0"/>
              <a:buChar char="•"/>
            </a:pPr>
            <a:r>
              <a:rPr lang="en-US"/>
              <a:t>Harnessing diversity </a:t>
            </a:r>
          </a:p>
          <a:p>
            <a:pPr marL="178027" indent="-178027">
              <a:buFont typeface="Arial" panose="020B0604020202020204" pitchFamily="34" charset="0"/>
              <a:buChar char="•"/>
            </a:pPr>
            <a:r>
              <a:rPr lang="en-US"/>
              <a:t>Healthy eating</a:t>
            </a:r>
          </a:p>
          <a:p>
            <a:pPr marL="178027" indent="-178027">
              <a:buFont typeface="Arial" panose="020B0604020202020204" pitchFamily="34" charset="0"/>
              <a:buChar char="•"/>
            </a:pPr>
            <a:r>
              <a:rPr lang="en-US"/>
              <a:t>Healthy interpersonal relationships </a:t>
            </a:r>
          </a:p>
          <a:p>
            <a:pPr marL="178027" indent="-178027">
              <a:buFont typeface="Arial" panose="020B0604020202020204" pitchFamily="34" charset="0"/>
              <a:buChar char="•"/>
            </a:pPr>
            <a:r>
              <a:rPr lang="en-US"/>
              <a:t>Healthy sleep habits</a:t>
            </a:r>
          </a:p>
          <a:p>
            <a:pPr marL="178027" indent="-178027">
              <a:buFont typeface="Arial" panose="020B0604020202020204" pitchFamily="34" charset="0"/>
              <a:buChar char="•"/>
            </a:pPr>
            <a:r>
              <a:rPr lang="en-US"/>
              <a:t>Physical health</a:t>
            </a:r>
          </a:p>
          <a:p>
            <a:pPr marL="178027" indent="-178027">
              <a:buFont typeface="Arial" panose="020B0604020202020204" pitchFamily="34" charset="0"/>
              <a:buChar char="•"/>
            </a:pPr>
            <a:r>
              <a:rPr lang="en-US"/>
              <a:t>Psychological health</a:t>
            </a:r>
          </a:p>
          <a:p>
            <a:pPr marL="178027" indent="-178027">
              <a:buFont typeface="Arial" panose="020B0604020202020204" pitchFamily="34" charset="0"/>
              <a:buChar char="•"/>
            </a:pPr>
            <a:r>
              <a:rPr lang="en-US"/>
              <a:t>Responsible drinking</a:t>
            </a:r>
          </a:p>
          <a:p>
            <a:pPr marL="178027" indent="-178027">
              <a:buFont typeface="Arial" panose="020B0604020202020204" pitchFamily="34" charset="0"/>
              <a:buChar char="•"/>
            </a:pPr>
            <a:r>
              <a:rPr lang="en-US"/>
              <a:t>Self-care</a:t>
            </a:r>
          </a:p>
          <a:p>
            <a:pPr marL="178027" indent="-178027">
              <a:buFont typeface="Arial" panose="020B0604020202020204" pitchFamily="34" charset="0"/>
              <a:buChar char="•"/>
            </a:pPr>
            <a:r>
              <a:rPr lang="en-US"/>
              <a:t>Stress navigation </a:t>
            </a:r>
          </a:p>
          <a:p>
            <a:pPr marL="178027" indent="-178027">
              <a:buFont typeface="Arial" panose="020B0604020202020204" pitchFamily="34" charset="0"/>
              <a:buChar char="•"/>
            </a:pPr>
            <a:r>
              <a:rPr lang="en-US"/>
              <a:t>Work-life balance </a:t>
            </a:r>
          </a:p>
          <a:p>
            <a:pPr marL="178027" indent="-178027">
              <a:buFont typeface="Arial" panose="020B0604020202020204" pitchFamily="34" charset="0"/>
              <a:buChar char="•"/>
            </a:pPr>
            <a:r>
              <a:rPr lang="en-US"/>
              <a:t>Acceptance </a:t>
            </a:r>
          </a:p>
        </p:txBody>
      </p:sp>
    </p:spTree>
    <p:extLst>
      <p:ext uri="{BB962C8B-B14F-4D97-AF65-F5344CB8AC3E}">
        <p14:creationId xmlns:p14="http://schemas.microsoft.com/office/powerpoint/2010/main" val="367910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11</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a:defRPr/>
            </a:pPr>
            <a:r>
              <a:rPr lang="en-US" b="1" u="sng" dirty="0"/>
              <a:t>Signature Behavior Relationships</a:t>
            </a:r>
          </a:p>
          <a:p>
            <a:pPr defTabSz="949478">
              <a:defRPr/>
            </a:pPr>
            <a:endParaRPr lang="en-US" b="1" u="sng" dirty="0"/>
          </a:p>
          <a:p>
            <a:r>
              <a:rPr lang="en-US" sz="1200" kern="1200" dirty="0">
                <a:solidFill>
                  <a:schemeClr val="tx1"/>
                </a:solidFill>
                <a:effectLst/>
                <a:latin typeface="+mn-lt"/>
                <a:ea typeface="+mn-ea"/>
                <a:cs typeface="+mn-cs"/>
              </a:rPr>
              <a:t>-How do Signature Behaviors tie together with our Coast Guard Values, Ethos and Core Attributes?</a:t>
            </a:r>
          </a:p>
          <a:p>
            <a:r>
              <a:rPr lang="en-US" sz="1200" kern="1200" dirty="0">
                <a:solidFill>
                  <a:schemeClr val="tx1"/>
                </a:solidFill>
                <a:effectLst/>
                <a:latin typeface="+mn-lt"/>
                <a:ea typeface="+mn-ea"/>
                <a:cs typeface="+mn-cs"/>
              </a:rPr>
              <a:t>-What are everyday behaviors that people do that go against our values? </a:t>
            </a:r>
          </a:p>
          <a:p>
            <a:r>
              <a:rPr lang="en-US" sz="1200" kern="1200" dirty="0">
                <a:solidFill>
                  <a:schemeClr val="tx1"/>
                </a:solidFill>
                <a:effectLst/>
                <a:latin typeface="+mn-lt"/>
                <a:ea typeface="+mn-ea"/>
                <a:cs typeface="+mn-cs"/>
              </a:rPr>
              <a:t>-What are everyday behaviors that people do that align with our values?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Core Values </a:t>
            </a:r>
            <a:r>
              <a:rPr lang="en-US" sz="1200" b="1" kern="1200" dirty="0">
                <a:solidFill>
                  <a:schemeClr val="tx1"/>
                </a:solidFill>
                <a:effectLst/>
                <a:latin typeface="+mn-lt"/>
                <a:ea typeface="+mn-ea"/>
                <a:cs typeface="+mn-cs"/>
              </a:rPr>
              <a:t>(Honor, Respect, Devotion to Duty)</a:t>
            </a:r>
            <a:endParaRPr lang="en-US" sz="12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Coast Guard Ethos  :</a:t>
            </a:r>
            <a:r>
              <a:rPr lang="en-US" sz="12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ETHOS:  In Service to our Nation     With Honor, Respect, and Devotion to Duty  (We protect,  We defend’  We save’  We are Semper </a:t>
            </a:r>
            <a:r>
              <a:rPr lang="en-US" sz="1800" b="0" i="0" u="none" strike="noStrike" baseline="0" dirty="0" err="1">
                <a:latin typeface="Times New Roman" panose="02020603050405020304" pitchFamily="18" charset="0"/>
              </a:rPr>
              <a:t>Paratus</a:t>
            </a:r>
            <a:endParaRPr lang="en-US" sz="1800" b="0" i="0" u="none" strike="noStrike" baseline="0" dirty="0">
              <a:latin typeface="Times New Roman" panose="02020603050405020304" pitchFamily="18" charset="0"/>
            </a:endParaRPr>
          </a:p>
          <a:p>
            <a:pPr marR="68740" algn="ctr"/>
            <a:r>
              <a:rPr lang="en-US" sz="1800" b="0" i="0" u="none" strike="noStrike" baseline="0" dirty="0">
                <a:latin typeface="Times New Roman" panose="02020603050405020304" pitchFamily="18" charset="0"/>
              </a:rPr>
              <a:t>We are the United States Coast </a:t>
            </a:r>
            <a:r>
              <a:rPr lang="en-US" sz="1800" b="0" i="0" u="none" strike="noStrike" baseline="0" dirty="0" err="1">
                <a:latin typeface="Times New Roman" panose="02020603050405020304" pitchFamily="18" charset="0"/>
              </a:rPr>
              <a:t>Guard</a:t>
            </a:r>
            <a:r>
              <a:rPr lang="en-US" sz="1200" kern="1200" dirty="0" err="1">
                <a:solidFill>
                  <a:schemeClr val="tx1"/>
                </a:solidFill>
                <a:effectLst/>
                <a:latin typeface="+mn-lt"/>
                <a:ea typeface="+mn-ea"/>
                <a:cs typeface="+mn-cs"/>
              </a:rPr>
              <a:t>Core</a:t>
            </a:r>
            <a:r>
              <a:rPr lang="en-US" sz="1200" kern="1200" dirty="0">
                <a:solidFill>
                  <a:schemeClr val="tx1"/>
                </a:solidFill>
                <a:effectLst/>
                <a:latin typeface="+mn-lt"/>
                <a:ea typeface="+mn-ea"/>
                <a:cs typeface="+mn-cs"/>
              </a:rPr>
              <a:t> Attributes </a:t>
            </a:r>
            <a:r>
              <a:rPr lang="en-US" sz="1200" b="1" kern="1200" dirty="0">
                <a:solidFill>
                  <a:schemeClr val="tx1"/>
                </a:solidFill>
                <a:effectLst/>
                <a:latin typeface="+mn-lt"/>
                <a:ea typeface="+mn-ea"/>
                <a:cs typeface="+mn-cs"/>
              </a:rPr>
              <a:t>(Live the CG core values-Integrity and Accountability, toughness-Protect and Defend, Toughness, initiative-the Always Ready Shield)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vision of the Coast Guard to be Ready, Relevant and Responsive for our nation, and the citizens we protect.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demonstrate what we stand for through: </a:t>
            </a:r>
          </a:p>
          <a:p>
            <a:r>
              <a:rPr lang="en-US" sz="1200" kern="1200" dirty="0">
                <a:solidFill>
                  <a:schemeClr val="tx1"/>
                </a:solidFill>
                <a:effectLst/>
                <a:latin typeface="+mn-lt"/>
                <a:ea typeface="+mn-ea"/>
                <a:cs typeface="+mn-cs"/>
              </a:rPr>
              <a:t>Coast Guard</a:t>
            </a:r>
          </a:p>
          <a:p>
            <a:r>
              <a:rPr lang="en-US" sz="1200" b="1" kern="1200" dirty="0">
                <a:solidFill>
                  <a:schemeClr val="tx1"/>
                </a:solidFill>
                <a:effectLst/>
                <a:latin typeface="+mn-lt"/>
                <a:ea typeface="+mn-ea"/>
                <a:cs typeface="+mn-cs"/>
              </a:rPr>
              <a:t>Coast Guard Core Values: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Honor: </a:t>
            </a:r>
            <a:r>
              <a:rPr lang="en-US" sz="1200" kern="1200" dirty="0">
                <a:solidFill>
                  <a:schemeClr val="tx1"/>
                </a:solidFill>
                <a:effectLst/>
                <a:latin typeface="+mn-lt"/>
                <a:ea typeface="+mn-ea"/>
                <a:cs typeface="+mn-cs"/>
              </a:rPr>
              <a:t>I am accountable for my professional and personal behavior. I will be mindful of the privilege I have to serve my fellow Americans.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Core Attributes: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behaviors as individuals and as an organization align with our values as a profession (Integrity). We achieve and maintain high standards (Integrity, Initiative, and Toughness).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We will:</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Conduct ourselves in the highest ethical manner in all relationships with peers, seniors, and juniors.</a:t>
            </a:r>
          </a:p>
          <a:p>
            <a:pPr lvl="0"/>
            <a:r>
              <a:rPr lang="en-US" sz="1200" kern="1200" dirty="0">
                <a:solidFill>
                  <a:schemeClr val="tx1"/>
                </a:solidFill>
                <a:effectLst/>
                <a:latin typeface="+mn-lt"/>
                <a:ea typeface="+mn-ea"/>
                <a:cs typeface="+mn-cs"/>
              </a:rPr>
              <a:t>Be honest and truthful in our dealings with each other, and with those outside the Coast Guard.</a:t>
            </a:r>
          </a:p>
          <a:p>
            <a:pPr lvl="0"/>
            <a:r>
              <a:rPr lang="en-US" sz="1200" kern="1200" dirty="0">
                <a:solidFill>
                  <a:schemeClr val="tx1"/>
                </a:solidFill>
                <a:effectLst/>
                <a:latin typeface="+mn-lt"/>
                <a:ea typeface="+mn-ea"/>
                <a:cs typeface="+mn-cs"/>
              </a:rPr>
              <a:t>Be willing to make honest recommendations and accept those of junior personnel.</a:t>
            </a:r>
          </a:p>
          <a:p>
            <a:pPr lvl="0"/>
            <a:r>
              <a:rPr lang="en-US" sz="1200" kern="1200" dirty="0">
                <a:solidFill>
                  <a:schemeClr val="tx1"/>
                </a:solidFill>
                <a:effectLst/>
                <a:latin typeface="+mn-lt"/>
                <a:ea typeface="+mn-ea"/>
                <a:cs typeface="+mn-cs"/>
              </a:rPr>
              <a:t>Respect others as a fundamental tenet of our character.</a:t>
            </a:r>
          </a:p>
          <a:p>
            <a:pPr lvl="0"/>
            <a:r>
              <a:rPr lang="en-US" sz="1200" kern="1200" dirty="0">
                <a:solidFill>
                  <a:schemeClr val="tx1"/>
                </a:solidFill>
                <a:effectLst/>
                <a:latin typeface="+mn-lt"/>
                <a:ea typeface="+mn-ea"/>
                <a:cs typeface="+mn-cs"/>
              </a:rPr>
              <a:t>Be accountable for our professional and personal behavior.</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Signature Behaviors in Action: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will engage others with honesty and integrity and will proactively intervene or take action when witnessing those not doing so.</a:t>
            </a:r>
          </a:p>
          <a:p>
            <a:pPr lvl="0"/>
            <a:r>
              <a:rPr lang="en-US" sz="1200" kern="1200" dirty="0">
                <a:solidFill>
                  <a:schemeClr val="tx1"/>
                </a:solidFill>
                <a:effectLst/>
                <a:latin typeface="+mn-lt"/>
                <a:ea typeface="+mn-ea"/>
                <a:cs typeface="+mn-cs"/>
              </a:rPr>
              <a:t>I will listen to people and solicit, welcome, and respect their contributions.</a:t>
            </a:r>
          </a:p>
          <a:p>
            <a:pPr lvl="0"/>
            <a:r>
              <a:rPr lang="en-US" sz="1200" kern="1200" dirty="0">
                <a:solidFill>
                  <a:schemeClr val="tx1"/>
                </a:solidFill>
                <a:effectLst/>
                <a:latin typeface="+mn-lt"/>
                <a:ea typeface="+mn-ea"/>
                <a:cs typeface="+mn-cs"/>
              </a:rPr>
              <a:t>I will make honest recommendations and respect those of junior personnel.</a:t>
            </a:r>
          </a:p>
          <a:p>
            <a:pPr lvl="0"/>
            <a:r>
              <a:rPr lang="en-US" sz="1200" kern="1200" dirty="0">
                <a:solidFill>
                  <a:schemeClr val="tx1"/>
                </a:solidFill>
                <a:effectLst/>
                <a:latin typeface="+mn-lt"/>
                <a:ea typeface="+mn-ea"/>
                <a:cs typeface="+mn-cs"/>
              </a:rPr>
              <a:t>I will do the right thing whether in uniform or not, whether I am on the job or not.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Respect: </a:t>
            </a:r>
            <a:r>
              <a:rPr lang="en-US" sz="1200" kern="1200" dirty="0">
                <a:solidFill>
                  <a:schemeClr val="tx1"/>
                </a:solidFill>
                <a:effectLst/>
                <a:latin typeface="+mn-lt"/>
                <a:ea typeface="+mn-ea"/>
                <a:cs typeface="+mn-cs"/>
              </a:rPr>
              <a:t>Displaying and living by the values, and holding others in high regard that gives me the moral and mental strength to do what is right, with confidence and resolution, even in the face of temptation or adversity.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Core Attributes: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a mission-focused force (Accountability, Toughness). - Trust and confidence are enhanced by our actions (Accountability).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We will:</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Make decisions in the best interest of the Coast Guard and the nation, without regard to personal consequences.</a:t>
            </a:r>
          </a:p>
          <a:p>
            <a:pPr lvl="0"/>
            <a:r>
              <a:rPr lang="en-US" sz="1200" kern="1200" dirty="0">
                <a:solidFill>
                  <a:schemeClr val="tx1"/>
                </a:solidFill>
                <a:effectLst/>
                <a:latin typeface="+mn-lt"/>
                <a:ea typeface="+mn-ea"/>
                <a:cs typeface="+mn-cs"/>
              </a:rPr>
              <a:t>Meet the demands of our profession and the mission when it is hazardous, demanding, or otherwise difficult.</a:t>
            </a:r>
          </a:p>
          <a:p>
            <a:pPr lvl="0"/>
            <a:r>
              <a:rPr lang="en-US" sz="1200" kern="1200" dirty="0">
                <a:solidFill>
                  <a:schemeClr val="tx1"/>
                </a:solidFill>
                <a:effectLst/>
                <a:latin typeface="+mn-lt"/>
                <a:ea typeface="+mn-ea"/>
                <a:cs typeface="+mn-cs"/>
              </a:rPr>
              <a:t>Reduce the likelihood and acceptance of inappropriate behaviors.</a:t>
            </a:r>
          </a:p>
          <a:p>
            <a:pPr lvl="0"/>
            <a:r>
              <a:rPr lang="en-US" sz="1200" kern="1200" dirty="0">
                <a:solidFill>
                  <a:schemeClr val="tx1"/>
                </a:solidFill>
                <a:effectLst/>
                <a:latin typeface="+mn-lt"/>
                <a:ea typeface="+mn-ea"/>
                <a:cs typeface="+mn-cs"/>
              </a:rPr>
              <a:t>Correct inappropriate actions of peers, seniors and juniors even if unpopular.</a:t>
            </a:r>
          </a:p>
          <a:p>
            <a:pPr lvl="0"/>
            <a:r>
              <a:rPr lang="en-US" sz="1200" kern="1200" dirty="0">
                <a:solidFill>
                  <a:schemeClr val="tx1"/>
                </a:solidFill>
                <a:effectLst/>
                <a:latin typeface="+mn-lt"/>
                <a:ea typeface="+mn-ea"/>
                <a:cs typeface="+mn-cs"/>
              </a:rPr>
              <a:t>Alert others when dangerous situations arise.</a:t>
            </a:r>
          </a:p>
          <a:p>
            <a:pPr lvl="0"/>
            <a:r>
              <a:rPr lang="en-US" sz="1200" kern="1200" dirty="0">
                <a:solidFill>
                  <a:schemeClr val="tx1"/>
                </a:solidFill>
                <a:effectLst/>
                <a:latin typeface="+mn-lt"/>
                <a:ea typeface="+mn-ea"/>
                <a:cs typeface="+mn-cs"/>
              </a:rPr>
              <a:t>Ensure small infractions are corrected so they don‘t accumulate into complacency or lead to larger problems.</a:t>
            </a:r>
          </a:p>
          <a:p>
            <a:pPr lvl="0"/>
            <a:r>
              <a:rPr lang="en-US" sz="1200" kern="1200" dirty="0">
                <a:solidFill>
                  <a:schemeClr val="tx1"/>
                </a:solidFill>
                <a:effectLst/>
                <a:latin typeface="+mn-lt"/>
                <a:ea typeface="+mn-ea"/>
                <a:cs typeface="+mn-cs"/>
              </a:rPr>
              <a:t>Muster the moral and mental strength to do what is right, even in the face of personal or professional adversity.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Signature Behaviors in Action: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will hold Shipmates accountable for infractions even if these Shipmates are my buddies.</a:t>
            </a:r>
          </a:p>
          <a:p>
            <a:r>
              <a:rPr lang="en-US" sz="1200" kern="1200" dirty="0">
                <a:solidFill>
                  <a:schemeClr val="tx1"/>
                </a:solidFill>
                <a:effectLst/>
                <a:latin typeface="+mn-lt"/>
                <a:ea typeface="+mn-ea"/>
                <a:cs typeface="+mn-cs"/>
              </a:rPr>
              <a:t>I will not use sexist/racist comments or jokes and will correct others when they use them.</a:t>
            </a:r>
          </a:p>
          <a:p>
            <a:r>
              <a:rPr lang="en-US" sz="1200" kern="1200" dirty="0">
                <a:solidFill>
                  <a:schemeClr val="tx1"/>
                </a:solidFill>
                <a:effectLst/>
                <a:latin typeface="+mn-lt"/>
                <a:ea typeface="+mn-ea"/>
                <a:cs typeface="+mn-cs"/>
              </a:rPr>
              <a:t>I will ‘take a stand’ and intervene when Shipmates are acting or treating others inappropriately.</a:t>
            </a:r>
          </a:p>
          <a:p>
            <a:r>
              <a:rPr lang="en-US" sz="1200" kern="1200" dirty="0">
                <a:solidFill>
                  <a:schemeClr val="tx1"/>
                </a:solidFill>
                <a:effectLst/>
                <a:latin typeface="+mn-lt"/>
                <a:ea typeface="+mn-ea"/>
                <a:cs typeface="+mn-cs"/>
              </a:rPr>
              <a:t>I will confront and correct discriminatory behavior when it occurs.</a:t>
            </a:r>
          </a:p>
          <a:p>
            <a:r>
              <a:rPr lang="en-US" sz="1200" kern="1200" dirty="0">
                <a:solidFill>
                  <a:schemeClr val="tx1"/>
                </a:solidFill>
                <a:effectLst/>
                <a:latin typeface="+mn-lt"/>
                <a:ea typeface="+mn-ea"/>
                <a:cs typeface="+mn-cs"/>
              </a:rPr>
              <a:t>I will stop hazing and bullying and any other inappropriate behavior if I see it.</a:t>
            </a:r>
          </a:p>
          <a:p>
            <a:r>
              <a:rPr lang="en-US" sz="1200" kern="1200" dirty="0">
                <a:solidFill>
                  <a:schemeClr val="tx1"/>
                </a:solidFill>
                <a:effectLst/>
                <a:latin typeface="+mn-lt"/>
                <a:ea typeface="+mn-ea"/>
                <a:cs typeface="+mn-cs"/>
              </a:rPr>
              <a:t>I will intervene to protect my Shipmates from situations that may lead to sexual assault.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Devotion to Duty: </a:t>
            </a:r>
            <a:r>
              <a:rPr lang="en-US" sz="1200" kern="1200" dirty="0">
                <a:solidFill>
                  <a:schemeClr val="tx1"/>
                </a:solidFill>
                <a:effectLst/>
                <a:latin typeface="+mn-lt"/>
                <a:ea typeface="+mn-ea"/>
                <a:cs typeface="+mn-cs"/>
              </a:rPr>
              <a:t>The day-to-day duty of every service member to join together as a team to improve the quality of our work, our people and ourselves.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Core Attributes: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leaders will take ownership and act to the limit of their authorities (Accountability, Initiative). On their own, everybody strives to be the best they can be – we give 100% when on the job (Initiative). Our most junior teammate may have the best idea; we must be open to capturing that idea (Initiative).</a:t>
            </a:r>
            <a:endParaRPr lang="en-US" dirty="0">
              <a:effectLst/>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We will: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Value diversity and practice inclusion.</a:t>
            </a:r>
            <a:endParaRPr lang="en-US" dirty="0">
              <a:effectLst/>
            </a:endParaRPr>
          </a:p>
          <a:p>
            <a:r>
              <a:rPr lang="en-US" sz="1200" kern="1200" dirty="0">
                <a:solidFill>
                  <a:schemeClr val="tx1"/>
                </a:solidFill>
                <a:effectLst/>
                <a:latin typeface="+mn-lt"/>
                <a:ea typeface="+mn-ea"/>
                <a:cs typeface="+mn-cs"/>
              </a:rPr>
              <a:t>Demonstrate fairness in rewards and promotions.</a:t>
            </a:r>
            <a:endParaRPr lang="en-US" dirty="0">
              <a:effectLst/>
            </a:endParaRPr>
          </a:p>
          <a:p>
            <a:r>
              <a:rPr lang="en-US" sz="1200" kern="1200" dirty="0">
                <a:solidFill>
                  <a:schemeClr val="tx1"/>
                </a:solidFill>
                <a:effectLst/>
                <a:latin typeface="+mn-lt"/>
                <a:ea typeface="+mn-ea"/>
                <a:cs typeface="+mn-cs"/>
              </a:rPr>
              <a:t>Assist others in understanding equal opportunity in the Coast Guard</a:t>
            </a:r>
            <a:endParaRPr lang="en-US" dirty="0">
              <a:effectLst/>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Signature Behaviors: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will encourage cross-cultural understanding and learning.</a:t>
            </a:r>
          </a:p>
          <a:p>
            <a:pPr lvl="0"/>
            <a:r>
              <a:rPr lang="en-US" sz="1200" kern="1200" dirty="0">
                <a:solidFill>
                  <a:schemeClr val="tx1"/>
                </a:solidFill>
                <a:effectLst/>
                <a:latin typeface="+mn-lt"/>
                <a:ea typeface="+mn-ea"/>
                <a:cs typeface="+mn-cs"/>
              </a:rPr>
              <a:t>I will not allow Shipmates to be treated unfairly because of race, religion, gender, sexual orientation, or gender identity.</a:t>
            </a:r>
          </a:p>
          <a:p>
            <a:pPr lvl="0"/>
            <a:r>
              <a:rPr lang="en-US" sz="1200" kern="1200" dirty="0">
                <a:solidFill>
                  <a:schemeClr val="tx1"/>
                </a:solidFill>
                <a:effectLst/>
                <a:latin typeface="+mn-lt"/>
                <a:ea typeface="+mn-ea"/>
                <a:cs typeface="+mn-cs"/>
              </a:rPr>
              <a:t>I will support DoD policy to treat all Service members with professionalism, dignity, and respect.</a:t>
            </a:r>
          </a:p>
          <a:p>
            <a:pPr lvl="0"/>
            <a:r>
              <a:rPr lang="en-US" sz="1200" kern="1200" dirty="0">
                <a:solidFill>
                  <a:schemeClr val="tx1"/>
                </a:solidFill>
                <a:effectLst/>
                <a:latin typeface="+mn-lt"/>
                <a:ea typeface="+mn-ea"/>
                <a:cs typeface="+mn-cs"/>
              </a:rPr>
              <a:t>I will support cultural and gender diversity, diverse backgrounds, and viewpoints to enhance our readiness and mission effectiveness.</a:t>
            </a:r>
          </a:p>
          <a:p>
            <a:pPr lvl="0"/>
            <a:r>
              <a:rPr lang="en-US" sz="1200" kern="1200" dirty="0">
                <a:solidFill>
                  <a:schemeClr val="tx1"/>
                </a:solidFill>
                <a:effectLst/>
                <a:latin typeface="+mn-lt"/>
                <a:ea typeface="+mn-ea"/>
                <a:cs typeface="+mn-cs"/>
              </a:rPr>
              <a:t>Reject illegal and unethical behavior and the appearance of such behaviors.</a:t>
            </a:r>
          </a:p>
          <a:p>
            <a:pPr lvl="0"/>
            <a:r>
              <a:rPr lang="en-US" sz="1200" kern="1200" dirty="0">
                <a:solidFill>
                  <a:schemeClr val="tx1"/>
                </a:solidFill>
                <a:effectLst/>
                <a:latin typeface="+mn-lt"/>
                <a:ea typeface="+mn-ea"/>
                <a:cs typeface="+mn-cs"/>
              </a:rPr>
              <a:t>Uphold responsibility and accountability for actions.</a:t>
            </a:r>
          </a:p>
          <a:p>
            <a:pPr lvl="0"/>
            <a:r>
              <a:rPr lang="en-US" sz="1200" kern="1200" dirty="0">
                <a:solidFill>
                  <a:schemeClr val="tx1"/>
                </a:solidFill>
                <a:effectLst/>
                <a:latin typeface="+mn-lt"/>
                <a:ea typeface="+mn-ea"/>
                <a:cs typeface="+mn-cs"/>
              </a:rPr>
              <a:t>Speak up for what is right</a:t>
            </a:r>
          </a:p>
          <a:p>
            <a:r>
              <a:rPr lang="en-US" sz="1200" kern="1200" dirty="0">
                <a:solidFill>
                  <a:schemeClr val="tx1"/>
                </a:solidFill>
                <a:effectLst/>
                <a:latin typeface="+mn-lt"/>
                <a:ea typeface="+mn-ea"/>
                <a:cs typeface="+mn-cs"/>
              </a:rPr>
              <a:t> </a:t>
            </a:r>
            <a:endParaRPr lang="en-US" dirty="0">
              <a:effectLst/>
            </a:endParaRPr>
          </a:p>
          <a:p>
            <a:r>
              <a:rPr lang="en-US" sz="1200" b="1" kern="1200" dirty="0">
                <a:solidFill>
                  <a:schemeClr val="tx1"/>
                </a:solidFill>
                <a:effectLst/>
                <a:latin typeface="+mn-lt"/>
                <a:ea typeface="+mn-ea"/>
                <a:cs typeface="+mn-cs"/>
              </a:rPr>
              <a:t>Coast Guard Ethos: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 am a Coast Guardsman, committed to Discipline: </a:t>
            </a:r>
            <a:r>
              <a:rPr lang="en-US" sz="1200" kern="1200" dirty="0">
                <a:solidFill>
                  <a:schemeClr val="tx1"/>
                </a:solidFill>
                <a:effectLst/>
                <a:latin typeface="+mn-lt"/>
                <a:ea typeface="+mn-ea"/>
                <a:cs typeface="+mn-cs"/>
              </a:rPr>
              <a:t>Exercise discipline in conduct and performance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Core Attributes: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foster a questioning attitude and look at new ideas with an open mind (Initiative, Toughness)</a:t>
            </a:r>
          </a:p>
          <a:p>
            <a:r>
              <a:rPr lang="en-US" sz="1200" kern="1200" dirty="0">
                <a:solidFill>
                  <a:schemeClr val="tx1"/>
                </a:solidFill>
                <a:effectLst/>
                <a:latin typeface="+mn-lt"/>
                <a:ea typeface="+mn-ea"/>
                <a:cs typeface="+mn-cs"/>
              </a:rPr>
              <a:t> </a:t>
            </a:r>
            <a:endParaRPr lang="en-US" dirty="0">
              <a:effectLst/>
            </a:endParaRPr>
          </a:p>
          <a:p>
            <a:r>
              <a:rPr lang="en-US" sz="1200" b="1" kern="1200" dirty="0">
                <a:solidFill>
                  <a:schemeClr val="tx1"/>
                </a:solidFill>
                <a:effectLst/>
                <a:latin typeface="+mn-lt"/>
                <a:ea typeface="+mn-ea"/>
                <a:cs typeface="+mn-cs"/>
              </a:rPr>
              <a:t>We will: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Dedicate ourselves to personal and professional growth.</a:t>
            </a:r>
          </a:p>
          <a:p>
            <a:r>
              <a:rPr lang="en-US" sz="1200" kern="1200" dirty="0">
                <a:solidFill>
                  <a:schemeClr val="tx1"/>
                </a:solidFill>
                <a:effectLst/>
                <a:latin typeface="+mn-lt"/>
                <a:ea typeface="+mn-ea"/>
                <a:cs typeface="+mn-cs"/>
              </a:rPr>
              <a:t>Maintain self-control and sound judgment in thoughts, speech, and actions.</a:t>
            </a:r>
          </a:p>
          <a:p>
            <a:r>
              <a:rPr lang="en-US" sz="1200" kern="1200" dirty="0">
                <a:solidFill>
                  <a:schemeClr val="tx1"/>
                </a:solidFill>
                <a:effectLst/>
                <a:latin typeface="+mn-lt"/>
                <a:ea typeface="+mn-ea"/>
                <a:cs typeface="+mn-cs"/>
              </a:rPr>
              <a:t>Maintain a balance of mental, physical, and spiritual readiness.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Signature Behaviors in Action: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will strive for a high level of professional and operational knowledge, physical and mental fitness, and spiritual strength.</a:t>
            </a:r>
          </a:p>
          <a:p>
            <a:pPr lvl="0"/>
            <a:r>
              <a:rPr lang="en-US" sz="1200" kern="1200" dirty="0">
                <a:solidFill>
                  <a:schemeClr val="tx1"/>
                </a:solidFill>
                <a:effectLst/>
                <a:latin typeface="+mn-lt"/>
                <a:ea typeface="+mn-ea"/>
                <a:cs typeface="+mn-cs"/>
              </a:rPr>
              <a:t>I will strive for improvement and excellence in all that I undertake.</a:t>
            </a:r>
          </a:p>
          <a:p>
            <a:pPr lvl="0"/>
            <a:r>
              <a:rPr lang="en-US" sz="1200" kern="1200" dirty="0">
                <a:solidFill>
                  <a:schemeClr val="tx1"/>
                </a:solidFill>
                <a:effectLst/>
                <a:latin typeface="+mn-lt"/>
                <a:ea typeface="+mn-ea"/>
                <a:cs typeface="+mn-cs"/>
              </a:rPr>
              <a:t>I will exercise self-control in my thoughts, speech, and actions</a:t>
            </a:r>
          </a:p>
          <a:p>
            <a:r>
              <a:rPr lang="en-US" sz="1200" kern="1200" dirty="0">
                <a:solidFill>
                  <a:schemeClr val="tx1"/>
                </a:solidFill>
                <a:effectLst/>
                <a:latin typeface="+mn-lt"/>
                <a:ea typeface="+mn-ea"/>
                <a:cs typeface="+mn-cs"/>
              </a:rPr>
              <a:t> </a:t>
            </a:r>
            <a:endParaRPr lang="en-US" dirty="0">
              <a:effectLst/>
            </a:endParaRPr>
          </a:p>
          <a:p>
            <a:r>
              <a:rPr lang="en-US" sz="1200" b="1" kern="1200" dirty="0">
                <a:solidFill>
                  <a:schemeClr val="tx1"/>
                </a:solidFill>
                <a:effectLst/>
                <a:latin typeface="+mn-lt"/>
                <a:ea typeface="+mn-ea"/>
                <a:cs typeface="+mn-cs"/>
              </a:rPr>
              <a:t>I Live the Coast Guard Core Values - Integrity: </a:t>
            </a:r>
            <a:r>
              <a:rPr lang="en-US" sz="1200" kern="1200" dirty="0">
                <a:solidFill>
                  <a:schemeClr val="tx1"/>
                </a:solidFill>
                <a:effectLst/>
                <a:latin typeface="+mn-lt"/>
                <a:ea typeface="+mn-ea"/>
                <a:cs typeface="+mn-cs"/>
              </a:rPr>
              <a:t>Uphold the highest degree of integrity in professional and personal life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Core Attributes: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actively strengthen each other’s resolve to act consistently with our values (Integrity, Accountability)</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lvl="0"/>
            <a:r>
              <a:rPr lang="en-US" sz="1200" b="1" kern="1200" dirty="0">
                <a:solidFill>
                  <a:schemeClr val="tx1"/>
                </a:solidFill>
                <a:effectLst/>
                <a:latin typeface="+mn-lt"/>
                <a:ea typeface="+mn-ea"/>
                <a:cs typeface="+mn-cs"/>
              </a:rPr>
              <a:t>We will: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Reject illegal and unethical behavior and the appearance of such behaviors.</a:t>
            </a:r>
            <a:endParaRPr lang="en-US" dirty="0">
              <a:effectLst/>
            </a:endParaRPr>
          </a:p>
          <a:p>
            <a:r>
              <a:rPr lang="en-US" sz="1200" kern="1200" dirty="0">
                <a:solidFill>
                  <a:schemeClr val="tx1"/>
                </a:solidFill>
                <a:effectLst/>
                <a:latin typeface="+mn-lt"/>
                <a:ea typeface="+mn-ea"/>
                <a:cs typeface="+mn-cs"/>
              </a:rPr>
              <a:t>Uphold responsibility and accountability for actions.</a:t>
            </a:r>
            <a:endParaRPr lang="en-US" dirty="0">
              <a:effectLst/>
            </a:endParaRPr>
          </a:p>
          <a:p>
            <a:r>
              <a:rPr lang="en-US" sz="1200" kern="1200" dirty="0">
                <a:solidFill>
                  <a:schemeClr val="tx1"/>
                </a:solidFill>
                <a:effectLst/>
                <a:latin typeface="+mn-lt"/>
                <a:ea typeface="+mn-ea"/>
                <a:cs typeface="+mn-cs"/>
              </a:rPr>
              <a:t>Speak up for what is right.</a:t>
            </a:r>
            <a:endParaRPr lang="en-US" dirty="0">
              <a:effectLst/>
            </a:endParaRPr>
          </a:p>
          <a:p>
            <a:r>
              <a:rPr lang="en-US" sz="1200" kern="1200" dirty="0">
                <a:solidFill>
                  <a:schemeClr val="tx1"/>
                </a:solidFill>
                <a:effectLst/>
                <a:latin typeface="+mn-lt"/>
                <a:ea typeface="+mn-ea"/>
                <a:cs typeface="+mn-cs"/>
              </a:rPr>
              <a:t>Live Coast Guard Core Values, Ethos, and Core Attributes.</a:t>
            </a:r>
            <a:endParaRPr lang="en-US" dirty="0">
              <a:effectLst/>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Signature Behaviors in Action: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will lead by example, striving for personal and professional excellence in all situations in a manner that brings credit upon me, my Shipmates, my command, and my Coast Guard.</a:t>
            </a:r>
            <a:endParaRPr lang="en-US" dirty="0">
              <a:effectLst/>
            </a:endParaRPr>
          </a:p>
          <a:p>
            <a:r>
              <a:rPr lang="en-US" sz="1200" kern="1200" dirty="0">
                <a:solidFill>
                  <a:schemeClr val="tx1"/>
                </a:solidFill>
                <a:effectLst/>
                <a:latin typeface="+mn-lt"/>
                <a:ea typeface="+mn-ea"/>
                <a:cs typeface="+mn-cs"/>
              </a:rPr>
              <a:t>I will remain loyal to my Coast Guard, and when I see illegal, unethical, or destructive behavior taking place, I will not tolerate it.</a:t>
            </a:r>
            <a:endParaRPr lang="en-US" dirty="0">
              <a:effectLst/>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dirty="0">
              <a:effectLst/>
            </a:endParaRPr>
          </a:p>
          <a:p>
            <a:r>
              <a:rPr lang="en-US" sz="1200" b="1" kern="1200" dirty="0">
                <a:solidFill>
                  <a:schemeClr val="tx1"/>
                </a:solidFill>
                <a:effectLst/>
                <a:latin typeface="+mn-lt"/>
                <a:ea typeface="+mn-ea"/>
                <a:cs typeface="+mn-cs"/>
              </a:rPr>
              <a:t>I am proud to be a Coast Guardsman – We are the United States Coast Guard - Teamwork:</a:t>
            </a:r>
            <a:r>
              <a:rPr lang="en-US" sz="1200" kern="1200" dirty="0">
                <a:solidFill>
                  <a:schemeClr val="tx1"/>
                </a:solidFill>
                <a:effectLst/>
                <a:latin typeface="+mn-lt"/>
                <a:ea typeface="+mn-ea"/>
                <a:cs typeface="+mn-cs"/>
              </a:rPr>
              <a:t> Contribute to team success through actions and attitudes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Core Attributes: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individuals, as teams, and as a Coast Guard, our conduct must always be upright and honorable both in public and when nobody’s looking (Integrity).</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lvl="0"/>
            <a:r>
              <a:rPr lang="en-US" sz="1200" b="1" kern="1200" dirty="0">
                <a:solidFill>
                  <a:schemeClr val="tx1"/>
                </a:solidFill>
                <a:effectLst/>
                <a:latin typeface="+mn-lt"/>
                <a:ea typeface="+mn-ea"/>
                <a:cs typeface="+mn-cs"/>
              </a:rPr>
              <a:t>We will:</a:t>
            </a:r>
            <a:endParaRPr lang="en-US" dirty="0">
              <a:effectLst/>
            </a:endParaRPr>
          </a:p>
          <a:p>
            <a:pPr lvl="0"/>
            <a:r>
              <a:rPr lang="en-US" sz="1200" kern="1200" dirty="0">
                <a:solidFill>
                  <a:schemeClr val="tx1"/>
                </a:solidFill>
                <a:effectLst/>
                <a:latin typeface="+mn-lt"/>
                <a:ea typeface="+mn-ea"/>
                <a:cs typeface="+mn-cs"/>
              </a:rPr>
              <a:t>Dedicate ourselves to duty and the Coastguard, above ourselves.</a:t>
            </a:r>
          </a:p>
          <a:p>
            <a:pPr lvl="0"/>
            <a:r>
              <a:rPr lang="en-US" sz="1200" kern="1200" dirty="0">
                <a:solidFill>
                  <a:schemeClr val="tx1"/>
                </a:solidFill>
                <a:effectLst/>
                <a:latin typeface="+mn-lt"/>
                <a:ea typeface="+mn-ea"/>
                <a:cs typeface="+mn-cs"/>
              </a:rPr>
              <a:t>Appreciate diversity and value the contributions of all.</a:t>
            </a:r>
          </a:p>
          <a:p>
            <a:pPr lvl="0"/>
            <a:r>
              <a:rPr lang="en-US" sz="1200" kern="1200" dirty="0">
                <a:solidFill>
                  <a:schemeClr val="tx1"/>
                </a:solidFill>
                <a:effectLst/>
                <a:latin typeface="+mn-lt"/>
                <a:ea typeface="+mn-ea"/>
                <a:cs typeface="+mn-cs"/>
              </a:rPr>
              <a:t>Create an inclusive environment.</a:t>
            </a:r>
          </a:p>
          <a:p>
            <a:pPr lvl="0"/>
            <a:r>
              <a:rPr lang="en-US" sz="1200" kern="1200" dirty="0">
                <a:solidFill>
                  <a:schemeClr val="tx1"/>
                </a:solidFill>
                <a:effectLst/>
                <a:latin typeface="+mn-lt"/>
                <a:ea typeface="+mn-ea"/>
                <a:cs typeface="+mn-cs"/>
              </a:rPr>
              <a:t>Be dependable and reliable to those who are counting on us.</a:t>
            </a:r>
          </a:p>
          <a:p>
            <a:pPr lvl="0"/>
            <a:r>
              <a:rPr lang="en-US" sz="1200" kern="1200" dirty="0">
                <a:solidFill>
                  <a:schemeClr val="tx1"/>
                </a:solidFill>
                <a:effectLst/>
                <a:latin typeface="+mn-lt"/>
                <a:ea typeface="+mn-ea"/>
                <a:cs typeface="+mn-cs"/>
              </a:rPr>
              <a:t>Invest personal efforts into team outcomes.</a:t>
            </a:r>
          </a:p>
          <a:p>
            <a:r>
              <a:rPr lang="en-US" sz="1200" kern="1200" dirty="0">
                <a:solidFill>
                  <a:schemeClr val="tx1"/>
                </a:solidFill>
                <a:effectLst/>
                <a:latin typeface="+mn-lt"/>
                <a:ea typeface="+mn-ea"/>
                <a:cs typeface="+mn-cs"/>
              </a:rPr>
              <a:t> </a:t>
            </a:r>
            <a:endParaRPr lang="en-US" dirty="0">
              <a:effectLst/>
            </a:endParaRPr>
          </a:p>
          <a:p>
            <a:pPr lvl="0"/>
            <a:r>
              <a:rPr lang="en-US" sz="1200" b="1" kern="1200" dirty="0">
                <a:solidFill>
                  <a:schemeClr val="tx1"/>
                </a:solidFill>
                <a:effectLst/>
                <a:latin typeface="+mn-lt"/>
                <a:ea typeface="+mn-ea"/>
                <a:cs typeface="+mn-cs"/>
              </a:rPr>
              <a:t>Signature Behaviors in Action:</a:t>
            </a:r>
            <a:endParaRPr lang="en-US" dirty="0">
              <a:effectLst/>
            </a:endParaRPr>
          </a:p>
          <a:p>
            <a:r>
              <a:rPr lang="en-US" sz="1200" kern="1200" dirty="0">
                <a:solidFill>
                  <a:schemeClr val="tx1"/>
                </a:solidFill>
                <a:effectLst/>
                <a:latin typeface="+mn-lt"/>
                <a:ea typeface="+mn-ea"/>
                <a:cs typeface="+mn-cs"/>
              </a:rPr>
              <a:t>I will uphold the success of my team, my unit, and the Coast Guard above my personal ambitions.</a:t>
            </a:r>
            <a:endParaRPr lang="en-US" dirty="0">
              <a:effectLst/>
            </a:endParaRPr>
          </a:p>
          <a:p>
            <a:r>
              <a:rPr lang="en-US" sz="1200" kern="1200" dirty="0">
                <a:solidFill>
                  <a:schemeClr val="tx1"/>
                </a:solidFill>
                <a:effectLst/>
                <a:latin typeface="+mn-lt"/>
                <a:ea typeface="+mn-ea"/>
                <a:cs typeface="+mn-cs"/>
              </a:rPr>
              <a:t>I will build a culture of inclusion, considering and valuing the unique and diverse contributions of all team members.</a:t>
            </a:r>
            <a:endParaRPr lang="en-US" dirty="0">
              <a:effectLst/>
            </a:endParaRPr>
          </a:p>
          <a:p>
            <a:r>
              <a:rPr lang="en-US" sz="1200" kern="1200" dirty="0">
                <a:solidFill>
                  <a:schemeClr val="tx1"/>
                </a:solidFill>
                <a:effectLst/>
                <a:latin typeface="+mn-lt"/>
                <a:ea typeface="+mn-ea"/>
                <a:cs typeface="+mn-cs"/>
              </a:rPr>
              <a:t>I will be ready for every team event, whether daily work or special evolutions, physically, mentally, and professionally prepared.</a:t>
            </a:r>
            <a:endParaRPr lang="en-US" dirty="0">
              <a:effectLst/>
            </a:endParaRPr>
          </a:p>
          <a:p>
            <a:r>
              <a:rPr lang="en-US" sz="1200" kern="1200" dirty="0">
                <a:solidFill>
                  <a:schemeClr val="tx1"/>
                </a:solidFill>
                <a:effectLst/>
                <a:latin typeface="+mn-lt"/>
                <a:ea typeface="+mn-ea"/>
                <a:cs typeface="+mn-cs"/>
              </a:rPr>
              <a:t>If I need physical, mental, or spiritual assistance to successfully support my team, I will seek help.</a:t>
            </a:r>
            <a:endParaRPr lang="en-US" dirty="0">
              <a:effectLst/>
            </a:endParaRPr>
          </a:p>
        </p:txBody>
      </p:sp>
    </p:spTree>
    <p:extLst>
      <p:ext uri="{BB962C8B-B14F-4D97-AF65-F5344CB8AC3E}">
        <p14:creationId xmlns:p14="http://schemas.microsoft.com/office/powerpoint/2010/main" val="10923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12</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r>
              <a:rPr lang="en-US" b="1" u="sng"/>
              <a:t>Culture of Excellence</a:t>
            </a:r>
          </a:p>
          <a:p>
            <a:pPr lvl="0"/>
            <a:endParaRPr lang="en-US"/>
          </a:p>
          <a:p>
            <a:pPr marL="178027" indent="-178027">
              <a:buFont typeface="Arial" panose="020B0604020202020204" pitchFamily="34" charset="0"/>
              <a:buChar char="•"/>
            </a:pPr>
            <a:r>
              <a:rPr lang="en-US"/>
              <a:t>In the first part of this module we discussed what is important to the CG, and how important it is to uphold the highest integrity in all who serve our country. Our </a:t>
            </a:r>
            <a:r>
              <a:rPr lang="en-US" b="1"/>
              <a:t>organizational values</a:t>
            </a:r>
            <a:r>
              <a:rPr lang="en-US"/>
              <a:t> include, </a:t>
            </a:r>
            <a:r>
              <a:rPr lang="en-US" b="1"/>
              <a:t>Signature Behaviors, CG Core Values, CG Ethos and Core Attributes</a:t>
            </a:r>
            <a:r>
              <a:rPr lang="en-US"/>
              <a:t>. Now we need to step back and learn more about how one can become objective evaluators of oneself. By doing this, one can compare their current behaviors to their internal standards and individual values.</a:t>
            </a:r>
          </a:p>
          <a:p>
            <a:r>
              <a:rPr lang="en-US"/>
              <a:t> </a:t>
            </a:r>
          </a:p>
          <a:p>
            <a:pPr marL="178027" indent="-178027">
              <a:buFont typeface="Arial" panose="020B0604020202020204" pitchFamily="34" charset="0"/>
              <a:buChar char="•"/>
            </a:pPr>
            <a:r>
              <a:rPr lang="en-US"/>
              <a:t>The challenges that come with service to country also require individuals to understand themselves at a deeper level, by inculcating and emulating healthy coping skills such as: </a:t>
            </a:r>
          </a:p>
          <a:p>
            <a:pPr marL="652765" lvl="1" indent="-178027">
              <a:buFont typeface="Arial" panose="020B0604020202020204" pitchFamily="34" charset="0"/>
              <a:buChar char="•"/>
            </a:pPr>
            <a:r>
              <a:rPr lang="en-US"/>
              <a:t>Emotional Intelligence</a:t>
            </a:r>
            <a:endParaRPr lang="en-US" b="1"/>
          </a:p>
          <a:p>
            <a:pPr marL="652765" lvl="1" indent="-178027">
              <a:buFont typeface="Arial" panose="020B0604020202020204" pitchFamily="34" charset="0"/>
              <a:buChar char="•"/>
            </a:pPr>
            <a:r>
              <a:rPr lang="en-US"/>
              <a:t>Energy Management- Emotional Regulation and arousal control</a:t>
            </a:r>
            <a:endParaRPr lang="en-US" b="1"/>
          </a:p>
          <a:p>
            <a:pPr marL="652765" lvl="1" indent="-178027">
              <a:buFont typeface="Arial" panose="020B0604020202020204" pitchFamily="34" charset="0"/>
              <a:buChar char="•"/>
            </a:pPr>
            <a:r>
              <a:rPr lang="en-US"/>
              <a:t>Healthy Behaviors </a:t>
            </a:r>
          </a:p>
          <a:p>
            <a:pPr marL="652765" lvl="1" indent="-178027">
              <a:buFont typeface="Arial" panose="020B0604020202020204" pitchFamily="34" charset="0"/>
              <a:buChar char="•"/>
            </a:pPr>
            <a:r>
              <a:rPr lang="en-US"/>
              <a:t>Effective Coping</a:t>
            </a:r>
            <a:endParaRPr lang="en-US" b="1"/>
          </a:p>
          <a:p>
            <a:pPr marL="652765" lvl="1" indent="-178027">
              <a:buFont typeface="Arial" panose="020B0604020202020204" pitchFamily="34" charset="0"/>
              <a:buChar char="•"/>
            </a:pPr>
            <a:r>
              <a:rPr lang="en-US"/>
              <a:t>Individual Values</a:t>
            </a:r>
            <a:endParaRPr lang="en-US" b="1"/>
          </a:p>
        </p:txBody>
      </p:sp>
    </p:spTree>
    <p:extLst>
      <p:ext uri="{BB962C8B-B14F-4D97-AF65-F5344CB8AC3E}">
        <p14:creationId xmlns:p14="http://schemas.microsoft.com/office/powerpoint/2010/main" val="555964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a:defRPr/>
            </a:pPr>
            <a:r>
              <a:rPr lang="en-US" b="1" u="sng"/>
              <a:t>Learning Objectives</a:t>
            </a:r>
          </a:p>
          <a:p>
            <a:pPr defTabSz="949478">
              <a:defRPr/>
            </a:pPr>
            <a:endParaRPr lang="en-US" b="1" u="sng"/>
          </a:p>
          <a:p>
            <a:pPr defTabSz="949478">
              <a:defRPr/>
            </a:pPr>
            <a:r>
              <a:rPr lang="en-US"/>
              <a:t>Upon completion of this training, participants will be able to: </a:t>
            </a:r>
          </a:p>
          <a:p>
            <a:pPr marL="171450" indent="-171450" defTabSz="949478">
              <a:buFont typeface="Arial" panose="020B0604020202020204" pitchFamily="34" charset="0"/>
              <a:buChar char="•"/>
              <a:defRPr/>
            </a:pPr>
            <a:endParaRPr lang="en-US"/>
          </a:p>
          <a:p>
            <a:pPr marL="0" indent="0">
              <a:buFont typeface="Arial" panose="020B0604020202020204" pitchFamily="34" charset="0"/>
              <a:buNone/>
            </a:pPr>
            <a:r>
              <a:rPr lang="en-US" b="1">
                <a:cs typeface="Arial" panose="020B0604020202020204" pitchFamily="34" charset="0"/>
              </a:rPr>
              <a:t>• DEFINE and DESCRIBE programs and themes that promote readiness in order to be Ready, Relevant, and Responsive </a:t>
            </a:r>
          </a:p>
          <a:p>
            <a:pPr marL="0" indent="0">
              <a:buFont typeface="Arial" panose="020B0604020202020204" pitchFamily="34" charset="0"/>
              <a:buNone/>
            </a:pPr>
            <a:r>
              <a:rPr lang="en-US" b="1">
                <a:cs typeface="Arial" panose="020B0604020202020204" pitchFamily="34" charset="0"/>
              </a:rPr>
              <a:t>• DEFINE and DESCRIBE Signature Behaviors and their relationships to Coast Guard readiness to respond</a:t>
            </a:r>
          </a:p>
          <a:p>
            <a:pPr marL="0" indent="0">
              <a:buFont typeface="Arial" panose="020B0604020202020204" pitchFamily="34" charset="0"/>
              <a:buNone/>
            </a:pPr>
            <a:r>
              <a:rPr lang="en-US" b="1">
                <a:cs typeface="Arial" panose="020B0604020202020204" pitchFamily="34" charset="0"/>
              </a:rPr>
              <a:t>• DEFINE Coast Guard Core Values/Coast Guard Ethos/Core Attributes and their relationship to Signature Behaviors</a:t>
            </a:r>
          </a:p>
        </p:txBody>
      </p:sp>
    </p:spTree>
    <p:extLst>
      <p:ext uri="{BB962C8B-B14F-4D97-AF65-F5344CB8AC3E}">
        <p14:creationId xmlns:p14="http://schemas.microsoft.com/office/powerpoint/2010/main" val="326481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defTabSz="949478">
              <a:buFont typeface="Arial" panose="020B0604020202020204" pitchFamily="34" charset="0"/>
              <a:buNone/>
              <a:defRPr/>
            </a:pPr>
            <a:r>
              <a:rPr lang="en-US">
                <a:hlinkClick r:id="rId3"/>
              </a:rPr>
              <a:t>COMDT Direction Glossy Edge.pdf (uscg.mil)</a:t>
            </a:r>
            <a:endParaRPr lang="en-US"/>
          </a:p>
          <a:p>
            <a:pPr marL="0" indent="0" defTabSz="949478">
              <a:buFont typeface="Arial" panose="020B0604020202020204" pitchFamily="34" charset="0"/>
              <a:buNone/>
              <a:defRPr/>
            </a:pPr>
            <a:endParaRPr lang="en-US"/>
          </a:p>
          <a:p>
            <a:pPr marL="0" indent="0" defTabSz="949478">
              <a:buFont typeface="Arial" panose="020B0604020202020204" pitchFamily="34" charset="0"/>
              <a:buNone/>
              <a:defRPr/>
            </a:pPr>
            <a:endParaRPr lang="en-US"/>
          </a:p>
        </p:txBody>
      </p:sp>
    </p:spTree>
    <p:extLst>
      <p:ext uri="{BB962C8B-B14F-4D97-AF65-F5344CB8AC3E}">
        <p14:creationId xmlns:p14="http://schemas.microsoft.com/office/powerpoint/2010/main" val="196637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4</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lgn="r" defTabSz="949478">
              <a:buFont typeface="Arial" panose="020B0604020202020204" pitchFamily="34" charset="0"/>
              <a:buNone/>
              <a:defRPr/>
            </a:pPr>
            <a:endParaRPr lang="en-US"/>
          </a:p>
          <a:p>
            <a:pPr marL="0" indent="0" defTabSz="949478">
              <a:buFont typeface="Arial" panose="020B0604020202020204" pitchFamily="34" charset="0"/>
              <a:buNone/>
              <a:defRPr/>
            </a:pPr>
            <a:endParaRPr lang="en-US"/>
          </a:p>
          <a:p>
            <a:pPr marL="0" indent="0" defTabSz="949478">
              <a:buFont typeface="Arial" panose="020B0604020202020204" pitchFamily="34" charset="0"/>
              <a:buNone/>
              <a:defRPr/>
            </a:pPr>
            <a:endParaRPr lang="en-US"/>
          </a:p>
          <a:p>
            <a:pPr marL="0" indent="0" defTabSz="949478">
              <a:buFont typeface="Arial" panose="020B0604020202020204" pitchFamily="34" charset="0"/>
              <a:buNone/>
              <a:defRPr/>
            </a:pPr>
            <a:r>
              <a:rPr lang="en-US">
                <a:hlinkClick r:id="rId3"/>
              </a:rPr>
              <a:t>Ready Workforce 2030 Outlook.pdf (uscg.mil)</a:t>
            </a:r>
            <a:endParaRPr lang="en-US"/>
          </a:p>
          <a:p>
            <a:pPr marL="0" indent="0" defTabSz="949478">
              <a:buFont typeface="Arial" panose="020B0604020202020204" pitchFamily="34" charset="0"/>
              <a:buNone/>
              <a:defRPr/>
            </a:pPr>
            <a:endParaRPr lang="en-US"/>
          </a:p>
        </p:txBody>
      </p:sp>
    </p:spTree>
    <p:extLst>
      <p:ext uri="{BB962C8B-B14F-4D97-AF65-F5344CB8AC3E}">
        <p14:creationId xmlns:p14="http://schemas.microsoft.com/office/powerpoint/2010/main" val="353385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a:defRPr/>
            </a:pPr>
            <a:r>
              <a:rPr lang="en-US" b="1" u="sng" dirty="0"/>
              <a:t>21st Century Sailor Initiative </a:t>
            </a:r>
          </a:p>
          <a:p>
            <a:pPr defTabSz="949478">
              <a:defRPr/>
            </a:pPr>
            <a:endParaRPr lang="en-US" b="1" u="sng" dirty="0"/>
          </a:p>
          <a:p>
            <a:pPr defTabSz="949478">
              <a:defRPr/>
            </a:pPr>
            <a:r>
              <a:rPr lang="en-US" b="1" u="sng" dirty="0"/>
              <a:t>Discussion Questions:</a:t>
            </a:r>
          </a:p>
          <a:p>
            <a:pPr defTabSz="949478">
              <a:defRPr/>
            </a:pPr>
            <a:r>
              <a:rPr lang="en-US" dirty="0"/>
              <a:t>-  What does Readiness, Resilience</a:t>
            </a:r>
            <a:r>
              <a:rPr lang="en-US" baseline="0" dirty="0"/>
              <a:t> </a:t>
            </a:r>
            <a:r>
              <a:rPr lang="en-US" dirty="0"/>
              <a:t>, and Capable mean?</a:t>
            </a:r>
          </a:p>
          <a:p>
            <a:pPr defTabSz="949478">
              <a:defRPr/>
            </a:pPr>
            <a:endParaRPr lang="en-US" dirty="0"/>
          </a:p>
          <a:p>
            <a:pPr defTabSz="949478">
              <a:defRPr/>
            </a:pPr>
            <a:r>
              <a:rPr lang="en-US" dirty="0">
                <a:cs typeface="Calibri"/>
              </a:rPr>
              <a:t>Readiness The state of being fully prepared, </a:t>
            </a:r>
            <a:r>
              <a:rPr lang="en-US" dirty="0" err="1">
                <a:cs typeface="Calibri"/>
              </a:rPr>
              <a:t>Willigniess</a:t>
            </a:r>
            <a:r>
              <a:rPr lang="en-US" dirty="0">
                <a:cs typeface="Calibri"/>
              </a:rPr>
              <a:t> to do something.  </a:t>
            </a:r>
          </a:p>
          <a:p>
            <a:pPr defTabSz="949478">
              <a:defRPr/>
            </a:pPr>
            <a:r>
              <a:rPr lang="en-US" dirty="0">
                <a:cs typeface="Calibri"/>
              </a:rPr>
              <a:t>Resilience </a:t>
            </a:r>
            <a:r>
              <a:rPr lang="en-US" dirty="0"/>
              <a:t> </a:t>
            </a:r>
            <a:r>
              <a:rPr lang="en-US" dirty="0" err="1"/>
              <a:t>Resilience</a:t>
            </a:r>
            <a:r>
              <a:rPr lang="en-US" dirty="0"/>
              <a:t> is the process and outcome of successfully adapting to difficult or challenging life experiences, especially through mental, emotional, and behavioral flexibility and adjustment to external and internal demands.</a:t>
            </a:r>
            <a:endParaRPr lang="en-US" dirty="0">
              <a:cs typeface="Calibri"/>
            </a:endParaRPr>
          </a:p>
          <a:p>
            <a:pPr defTabSz="949478">
              <a:defRPr/>
            </a:pPr>
            <a:r>
              <a:rPr lang="en-US" dirty="0">
                <a:cs typeface="Calibri"/>
              </a:rPr>
              <a:t>Capability the power or ability to do something.</a:t>
            </a:r>
            <a:endParaRPr lang="en-US" dirty="0"/>
          </a:p>
          <a:p>
            <a:pPr defTabSz="949478">
              <a:defRPr/>
            </a:pPr>
            <a:endParaRPr lang="en-US" dirty="0"/>
          </a:p>
          <a:p>
            <a:pPr defTabSz="949478">
              <a:defRPr/>
            </a:pPr>
            <a:endParaRPr lang="en-US" dirty="0"/>
          </a:p>
          <a:p>
            <a:pPr defTabSz="949478">
              <a:defRPr/>
            </a:pPr>
            <a:r>
              <a:rPr lang="en-US" dirty="0"/>
              <a:t>-  What efforts do we practice to ensure that each member of the Coast Guard remains ready?</a:t>
            </a:r>
          </a:p>
          <a:p>
            <a:pPr defTabSz="949478">
              <a:defRPr/>
            </a:pPr>
            <a:endParaRPr lang="en-US" dirty="0"/>
          </a:p>
          <a:p>
            <a:pPr marL="228600" indent="-228600" defTabSz="949478">
              <a:buFont typeface="Arial" panose="020B0604020202020204" pitchFamily="34" charset="0"/>
              <a:buAutoNum type="arabicPeriod"/>
              <a:defRPr/>
            </a:pPr>
            <a:r>
              <a:rPr lang="en-US" dirty="0"/>
              <a:t>The Coast Guard’s principles of Readiness, Resilience</a:t>
            </a:r>
            <a:r>
              <a:rPr lang="en-US" baseline="0" dirty="0"/>
              <a:t> </a:t>
            </a:r>
            <a:r>
              <a:rPr lang="en-US" dirty="0"/>
              <a:t>, and Capable starts with a force that is ready. In the Commandants Intent </a:t>
            </a:r>
          </a:p>
          <a:p>
            <a:pPr marL="228600" indent="-228600" defTabSz="949478">
              <a:buFont typeface="Arial" panose="020B0604020202020204" pitchFamily="34" charset="0"/>
              <a:buAutoNum type="arabicPeriod"/>
              <a:defRPr/>
            </a:pPr>
            <a:endParaRPr lang="en-US" dirty="0"/>
          </a:p>
          <a:p>
            <a:pPr marL="0" indent="0" defTabSz="949478">
              <a:buFont typeface="Arial" panose="020B0604020202020204" pitchFamily="34" charset="0"/>
              <a:buNone/>
              <a:defRPr/>
            </a:pPr>
            <a:r>
              <a:rPr lang="en-US" dirty="0"/>
              <a:t>         Guided by our values, history, and shared sense of belonging in this Service, we will: </a:t>
            </a:r>
          </a:p>
          <a:p>
            <a:pPr marL="0" indent="0" algn="l" defTabSz="949478">
              <a:buFont typeface="Arial" panose="020B0604020202020204" pitchFamily="34" charset="0"/>
              <a:buNone/>
              <a:defRPr/>
            </a:pPr>
            <a:r>
              <a:rPr lang="en-US" b="1" dirty="0">
                <a:solidFill>
                  <a:srgbClr val="FF0000"/>
                </a:solidFill>
              </a:rPr>
              <a:t>TRANSFORM OUR TOTAL WORKFORCE</a:t>
            </a:r>
            <a:r>
              <a:rPr lang="en-US" dirty="0"/>
              <a:t>:</a:t>
            </a:r>
            <a:r>
              <a:rPr lang="en-US" baseline="0" dirty="0"/>
              <a:t>  </a:t>
            </a:r>
            <a:r>
              <a:rPr lang="en-US" dirty="0"/>
              <a:t>Deliver you the tools, policy training, and support to succeed across our missions and operating environments.</a:t>
            </a:r>
          </a:p>
          <a:p>
            <a:pPr lvl="0" algn="l"/>
            <a:r>
              <a:rPr lang="en-US" dirty="0"/>
              <a:t>This transformation will be an investment in you. You are the heartbeat of our Service. Without you, steel does not move, lives are not saved, and our national prosperity and security are at risk. You've answered the call to serve.  We will be a Coast Guard where you can perform to the best </a:t>
            </a:r>
            <a:r>
              <a:rPr lang="en-US" dirty="0" err="1"/>
              <a:t>ofyour</a:t>
            </a:r>
            <a:r>
              <a:rPr lang="en-US" dirty="0"/>
              <a:t> potential in your duty to the Nation.</a:t>
            </a:r>
          </a:p>
          <a:p>
            <a:pPr marL="228600" indent="-228600" defTabSz="949478">
              <a:buFont typeface="Arial" panose="020B0604020202020204" pitchFamily="34" charset="0"/>
              <a:buAutoNum type="arabicPeriod"/>
              <a:defRPr/>
            </a:pPr>
            <a:endParaRPr lang="en-US" dirty="0"/>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Personal and Professional Readiness:</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Reduce suicides and mange stress by providing Coast Guard members with the support network, health care, and skills needed to overcome adversity and training leaders to recognize when individuals need help.</a:t>
            </a:r>
          </a:p>
          <a:p>
            <a:pPr lvl="2"/>
            <a:r>
              <a:rPr lang="en-US" sz="1200" kern="1200" dirty="0">
                <a:solidFill>
                  <a:schemeClr val="tx1"/>
                </a:solidFill>
                <a:effectLst/>
                <a:latin typeface="+mn-lt"/>
                <a:ea typeface="+mn-ea"/>
                <a:cs typeface="+mn-cs"/>
              </a:rPr>
              <a:t>Curb alcohol use and bring down the number of alcohol related incidents which ends careers and sometimes end lives.</a:t>
            </a:r>
          </a:p>
          <a:p>
            <a:r>
              <a:rPr lang="en-US" sz="1200" kern="1200" dirty="0">
                <a:solidFill>
                  <a:schemeClr val="tx1"/>
                </a:solidFill>
                <a:effectLst/>
                <a:latin typeface="+mn-lt"/>
                <a:ea typeface="+mn-ea"/>
                <a:cs typeface="+mn-cs"/>
              </a:rPr>
              <a:t> </a:t>
            </a:r>
          </a:p>
          <a:p>
            <a:pPr lvl="1"/>
            <a:r>
              <a:rPr lang="en-US" sz="1200" b="1" kern="1200" dirty="0">
                <a:solidFill>
                  <a:schemeClr val="tx1"/>
                </a:solidFill>
                <a:effectLst/>
                <a:latin typeface="+mn-lt"/>
                <a:ea typeface="+mn-ea"/>
                <a:cs typeface="+mn-cs"/>
              </a:rPr>
              <a:t>Safety:</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Prevent sexual assaults and support sexual assault victims and hold offenders accountable.</a:t>
            </a:r>
          </a:p>
          <a:p>
            <a:pPr lvl="2"/>
            <a:r>
              <a:rPr lang="en-US" sz="1200" kern="1200" dirty="0">
                <a:solidFill>
                  <a:schemeClr val="tx1"/>
                </a:solidFill>
                <a:effectLst/>
                <a:latin typeface="+mn-lt"/>
                <a:ea typeface="+mn-ea"/>
                <a:cs typeface="+mn-cs"/>
              </a:rPr>
              <a:t>Improve motorcycle safety by providing reimbursement for motorcycle training reimbursement</a:t>
            </a:r>
          </a:p>
          <a:p>
            <a:r>
              <a:rPr lang="en-US" sz="1200" kern="1200" dirty="0">
                <a:solidFill>
                  <a:schemeClr val="tx1"/>
                </a:solidFill>
                <a:effectLst/>
                <a:latin typeface="+mn-lt"/>
                <a:ea typeface="+mn-ea"/>
                <a:cs typeface="+mn-cs"/>
              </a:rPr>
              <a:t> </a:t>
            </a:r>
          </a:p>
          <a:p>
            <a:pPr lvl="1"/>
            <a:r>
              <a:rPr lang="en-US" sz="1200" b="1" kern="1200" dirty="0">
                <a:solidFill>
                  <a:schemeClr val="tx1"/>
                </a:solidFill>
                <a:effectLst/>
                <a:latin typeface="+mn-lt"/>
                <a:ea typeface="+mn-ea"/>
                <a:cs typeface="+mn-cs"/>
              </a:rPr>
              <a:t>Physical Fitness:</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Move to a culture of increased physical readiness by providing exercise opportunities, unit PFT requirements, and providing better nutrition options.</a:t>
            </a:r>
          </a:p>
          <a:p>
            <a:r>
              <a:rPr lang="en-US" sz="1200" kern="1200" dirty="0">
                <a:solidFill>
                  <a:schemeClr val="tx1"/>
                </a:solidFill>
                <a:effectLst/>
                <a:latin typeface="+mn-lt"/>
                <a:ea typeface="+mn-ea"/>
                <a:cs typeface="+mn-cs"/>
              </a:rPr>
              <a:t> </a:t>
            </a:r>
          </a:p>
          <a:p>
            <a:pPr lvl="1"/>
            <a:r>
              <a:rPr lang="en-US" sz="1200" b="1" kern="1200" dirty="0">
                <a:solidFill>
                  <a:schemeClr val="tx1"/>
                </a:solidFill>
                <a:effectLst/>
                <a:latin typeface="+mn-lt"/>
                <a:ea typeface="+mn-ea"/>
                <a:cs typeface="+mn-cs"/>
              </a:rPr>
              <a:t>Inclusion: </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Increase the diversity of ideas, experiences, areas pf expertise, and backgrounds necessary for the Coast Guard to fulfill the variety of missions asked of us.</a:t>
            </a:r>
          </a:p>
          <a:p>
            <a:r>
              <a:rPr lang="en-US" sz="1200" kern="1200" dirty="0">
                <a:solidFill>
                  <a:schemeClr val="tx1"/>
                </a:solidFill>
                <a:effectLst/>
                <a:latin typeface="+mn-lt"/>
                <a:ea typeface="+mn-ea"/>
                <a:cs typeface="+mn-cs"/>
              </a:rPr>
              <a:t> </a:t>
            </a:r>
          </a:p>
          <a:p>
            <a:pPr lvl="1"/>
            <a:r>
              <a:rPr lang="en-US" sz="1200" b="1" kern="1200" dirty="0">
                <a:solidFill>
                  <a:schemeClr val="tx1"/>
                </a:solidFill>
                <a:effectLst/>
                <a:latin typeface="+mn-lt"/>
                <a:ea typeface="+mn-ea"/>
                <a:cs typeface="+mn-cs"/>
              </a:rPr>
              <a:t>Continuum of Service: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Recruit Coast Guard members retain them for life through flexible service options that provide opportunities for meaningful and valued work across a career whether in the Coast Guard Reserves or in the civilian workforce.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Examples of Program and Objectives for Individual Readiness:</a:t>
            </a:r>
          </a:p>
          <a:p>
            <a:pPr lvl="1"/>
            <a:r>
              <a:rPr lang="en-US" sz="1200" kern="1200" dirty="0">
                <a:solidFill>
                  <a:schemeClr val="tx1"/>
                </a:solidFill>
                <a:effectLst/>
                <a:latin typeface="+mn-lt"/>
                <a:ea typeface="+mn-ea"/>
                <a:cs typeface="+mn-cs"/>
              </a:rPr>
              <a:t>CG Support and Work Life</a:t>
            </a:r>
          </a:p>
          <a:p>
            <a:pPr lvl="1"/>
            <a:r>
              <a:rPr lang="en-US" sz="1200" kern="1200" dirty="0">
                <a:solidFill>
                  <a:schemeClr val="tx1"/>
                </a:solidFill>
                <a:effectLst/>
                <a:latin typeface="+mn-lt"/>
                <a:ea typeface="+mn-ea"/>
                <a:cs typeface="+mn-cs"/>
              </a:rPr>
              <a:t>ASIST, safe TALK and other suicide intervention and awareness programs</a:t>
            </a:r>
          </a:p>
          <a:p>
            <a:pPr lvl="1"/>
            <a:r>
              <a:rPr lang="en-US" sz="1200" kern="1200" dirty="0">
                <a:solidFill>
                  <a:schemeClr val="tx1"/>
                </a:solidFill>
                <a:effectLst/>
                <a:latin typeface="+mn-lt"/>
                <a:ea typeface="+mn-ea"/>
                <a:cs typeface="+mn-cs"/>
              </a:rPr>
              <a:t>Alcohol Campaign</a:t>
            </a:r>
          </a:p>
          <a:p>
            <a:pPr lvl="1"/>
            <a:r>
              <a:rPr lang="en-US" sz="1200" kern="1200" dirty="0">
                <a:solidFill>
                  <a:schemeClr val="tx1"/>
                </a:solidFill>
                <a:effectLst/>
                <a:latin typeface="+mn-lt"/>
                <a:ea typeface="+mn-ea"/>
                <a:cs typeface="+mn-cs"/>
              </a:rPr>
              <a:t>Zero Tolerance for drug use</a:t>
            </a:r>
          </a:p>
          <a:p>
            <a:pPr lvl="1"/>
            <a:r>
              <a:rPr lang="en-US" sz="1200" kern="1200" dirty="0">
                <a:solidFill>
                  <a:schemeClr val="tx1"/>
                </a:solidFill>
                <a:effectLst/>
                <a:latin typeface="+mn-lt"/>
                <a:ea typeface="+mn-ea"/>
                <a:cs typeface="+mn-cs"/>
              </a:rPr>
              <a:t>Family and personal preparedness</a:t>
            </a:r>
          </a:p>
          <a:p>
            <a:pPr lvl="1"/>
            <a:r>
              <a:rPr lang="en-US" sz="1200" kern="1200" dirty="0">
                <a:solidFill>
                  <a:schemeClr val="tx1"/>
                </a:solidFill>
                <a:effectLst/>
                <a:latin typeface="+mn-lt"/>
                <a:ea typeface="+mn-ea"/>
                <a:cs typeface="+mn-cs"/>
              </a:rPr>
              <a:t>Financial and family stability</a:t>
            </a:r>
          </a:p>
          <a:p>
            <a:pPr lvl="1"/>
            <a:r>
              <a:rPr lang="en-US" sz="1200" kern="1200" dirty="0">
                <a:solidFill>
                  <a:schemeClr val="tx1"/>
                </a:solidFill>
                <a:effectLst/>
                <a:latin typeface="+mn-lt"/>
                <a:ea typeface="+mn-ea"/>
                <a:cs typeface="+mn-cs"/>
              </a:rPr>
              <a:t>Zero tolerance for sexual assault</a:t>
            </a:r>
          </a:p>
          <a:p>
            <a:pPr lvl="1"/>
            <a:r>
              <a:rPr lang="en-US" sz="1200" kern="1200" dirty="0">
                <a:solidFill>
                  <a:schemeClr val="tx1"/>
                </a:solidFill>
                <a:effectLst/>
                <a:latin typeface="+mn-lt"/>
                <a:ea typeface="+mn-ea"/>
                <a:cs typeface="+mn-cs"/>
              </a:rPr>
              <a:t>Motor vehicle and motorcycle  safety</a:t>
            </a:r>
          </a:p>
          <a:p>
            <a:pPr lvl="1"/>
            <a:r>
              <a:rPr lang="en-US" sz="1200" kern="1200" dirty="0">
                <a:solidFill>
                  <a:schemeClr val="tx1"/>
                </a:solidFill>
                <a:effectLst/>
                <a:latin typeface="+mn-lt"/>
                <a:ea typeface="+mn-ea"/>
                <a:cs typeface="+mn-cs"/>
              </a:rPr>
              <a:t>Personal fitness</a:t>
            </a:r>
          </a:p>
          <a:p>
            <a:pPr lvl="1"/>
            <a:r>
              <a:rPr lang="en-US" sz="1200" kern="1200" dirty="0">
                <a:solidFill>
                  <a:schemeClr val="tx1"/>
                </a:solidFill>
                <a:effectLst/>
                <a:latin typeface="+mn-lt"/>
                <a:ea typeface="+mn-ea"/>
                <a:cs typeface="+mn-cs"/>
              </a:rPr>
              <a:t>Nutrition</a:t>
            </a:r>
          </a:p>
          <a:p>
            <a:pPr marL="0" indent="0" defTabSz="949478">
              <a:buFont typeface="Arial" panose="020B0604020202020204" pitchFamily="34" charset="0"/>
              <a:buNone/>
              <a:defRPr/>
            </a:pPr>
            <a:endParaRPr lang="en-US" dirty="0"/>
          </a:p>
        </p:txBody>
      </p:sp>
    </p:spTree>
    <p:extLst>
      <p:ext uri="{BB962C8B-B14F-4D97-AF65-F5344CB8AC3E}">
        <p14:creationId xmlns:p14="http://schemas.microsoft.com/office/powerpoint/2010/main" val="407989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6</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a:defRPr/>
            </a:pPr>
            <a:r>
              <a:rPr lang="en-US" b="1" u="sng" dirty="0"/>
              <a:t>Culture of Excellence (COE)</a:t>
            </a:r>
          </a:p>
          <a:p>
            <a:pPr defTabSz="949478">
              <a:defRPr/>
            </a:pPr>
            <a:endParaRPr lang="en-US" b="1" u="sng" dirty="0"/>
          </a:p>
          <a:p>
            <a:pPr defTabSz="949478">
              <a:defRPr/>
            </a:pPr>
            <a:r>
              <a:rPr lang="en-US" b="1" u="sng" dirty="0"/>
              <a:t>Discussion Questions:</a:t>
            </a:r>
          </a:p>
          <a:p>
            <a:pPr defTabSz="949478">
              <a:defRPr/>
            </a:pPr>
            <a:r>
              <a:rPr lang="en-US" dirty="0"/>
              <a:t>-How can we put these themes into action?</a:t>
            </a:r>
          </a:p>
          <a:p>
            <a:pPr defTabSz="949478">
              <a:defRPr/>
            </a:pPr>
            <a:endParaRPr lang="en-US" b="1" u="sng" dirty="0"/>
          </a:p>
          <a:p>
            <a:pPr marL="0" indent="0">
              <a:buFont typeface="Arial" panose="020B0604020202020204" pitchFamily="34" charset="0"/>
              <a:buNone/>
            </a:pPr>
            <a:r>
              <a:rPr lang="en-US" dirty="0">
                <a:cs typeface="Arial" panose="020B0604020202020204" pitchFamily="34" charset="0"/>
              </a:rPr>
              <a:t>The Culture of Excellence (</a:t>
            </a:r>
            <a:r>
              <a:rPr lang="en-US" dirty="0" err="1">
                <a:cs typeface="Arial" panose="020B0604020202020204" pitchFamily="34" charset="0"/>
              </a:rPr>
              <a:t>CoE</a:t>
            </a:r>
            <a:r>
              <a:rPr lang="en-US" dirty="0">
                <a:cs typeface="Arial" panose="020B0604020202020204" pitchFamily="34" charset="0"/>
              </a:rPr>
              <a:t>) empowers Sailors to maintain a culture of healthy norms and consistently engage in behavior that propels a higher cultural standard and optimizes human performance</a:t>
            </a:r>
          </a:p>
          <a:p>
            <a:endParaRPr lang="en-US" dirty="0">
              <a:cs typeface="Arial" panose="020B0604020202020204" pitchFamily="34" charset="0"/>
            </a:endParaRPr>
          </a:p>
          <a:p>
            <a:r>
              <a:rPr lang="en-US" dirty="0">
                <a:cs typeface="Arial" panose="020B0604020202020204" pitchFamily="34" charset="0"/>
              </a:rPr>
              <a:t>1. A Culture of Excellence (</a:t>
            </a:r>
            <a:r>
              <a:rPr lang="en-US" dirty="0" err="1">
                <a:cs typeface="Arial" panose="020B0604020202020204" pitchFamily="34" charset="0"/>
              </a:rPr>
              <a:t>CoE</a:t>
            </a:r>
            <a:r>
              <a:rPr lang="en-US" dirty="0">
                <a:cs typeface="Arial" panose="020B0604020202020204" pitchFamily="34" charset="0"/>
              </a:rPr>
              <a:t>) focuses on Coast Guard Members to maintain a culture of healthy norms and consistently engage in behavior that propels a higher cultural standard and optimizes human performance. The difference on being a culture of compliance and a culture of excellence is compliance is about inspections, excellence is about superior performance and winning. A culture of excellence demands a sense of urgency in everything that we do, a focused action to deliver the outcomes that our Coast Guard desires.</a:t>
            </a:r>
          </a:p>
          <a:p>
            <a:endParaRPr lang="en-US" dirty="0">
              <a:cs typeface="Arial" panose="020B0604020202020204" pitchFamily="34" charset="0"/>
            </a:endParaRPr>
          </a:p>
          <a:p>
            <a:r>
              <a:rPr lang="en-US" dirty="0">
                <a:cs typeface="Arial" panose="020B0604020202020204" pitchFamily="34" charset="0"/>
              </a:rPr>
              <a:t>2. Culture of Excellence is manifested in three core themes which focuses on behaviors that reinforce mission effectiveness by instilling toughness, trust and connectedness to achieve warfighting excellence</a:t>
            </a:r>
          </a:p>
          <a:p>
            <a:endParaRPr lang="en-US" dirty="0">
              <a:cs typeface="Arial" panose="020B0604020202020204" pitchFamily="34" charset="0"/>
            </a:endParaRPr>
          </a:p>
          <a:p>
            <a:r>
              <a:rPr lang="en-US" dirty="0">
                <a:cs typeface="Arial" panose="020B0604020202020204" pitchFamily="34" charset="0"/>
              </a:rPr>
              <a:t>	a. Toughness: Encompasses physical fitness, psychological strength and emotional resilience. All three work to increase Sailor and Warrior readiness.</a:t>
            </a:r>
          </a:p>
          <a:p>
            <a:r>
              <a:rPr lang="en-US" dirty="0">
                <a:cs typeface="Arial" panose="020B0604020202020204" pitchFamily="34" charset="0"/>
              </a:rPr>
              <a:t>		• I look out for myself and others</a:t>
            </a:r>
          </a:p>
          <a:p>
            <a:r>
              <a:rPr lang="en-US" dirty="0">
                <a:cs typeface="Arial" panose="020B0604020202020204" pitchFamily="34" charset="0"/>
              </a:rPr>
              <a:t>		• We consider psychological toughness to be as important as physical toughness</a:t>
            </a:r>
          </a:p>
          <a:p>
            <a:r>
              <a:rPr lang="en-US" dirty="0">
                <a:cs typeface="Arial" panose="020B0604020202020204" pitchFamily="34" charset="0"/>
              </a:rPr>
              <a:t>		• Our Coast Guard: Help-seeking behavior is a sign of strength</a:t>
            </a:r>
          </a:p>
          <a:p>
            <a:endParaRPr lang="en-US" dirty="0">
              <a:cs typeface="Arial" panose="020B0604020202020204" pitchFamily="34" charset="0"/>
            </a:endParaRPr>
          </a:p>
          <a:p>
            <a:r>
              <a:rPr lang="en-US" dirty="0">
                <a:cs typeface="Arial" panose="020B0604020202020204" pitchFamily="34" charset="0"/>
              </a:rPr>
              <a:t>	b. Trust: The reciprocal, transparent commitment between inclusive teams, leaders, peers and subordinates that contributes to an authentic environment with reduced bias and promotes learning and self-improvement.</a:t>
            </a:r>
          </a:p>
          <a:p>
            <a:r>
              <a:rPr lang="en-US" dirty="0">
                <a:cs typeface="Arial" panose="020B0604020202020204" pitchFamily="34" charset="0"/>
              </a:rPr>
              <a:t>		• I know that I can fail and try again</a:t>
            </a:r>
          </a:p>
          <a:p>
            <a:r>
              <a:rPr lang="en-US" dirty="0">
                <a:cs typeface="Arial" panose="020B0604020202020204" pitchFamily="34" charset="0"/>
              </a:rPr>
              <a:t>		• We take care of our shipmates by understanding and valuing their needs</a:t>
            </a:r>
          </a:p>
          <a:p>
            <a:r>
              <a:rPr lang="en-US" dirty="0">
                <a:cs typeface="Arial" panose="020B0604020202020204" pitchFamily="34" charset="0"/>
              </a:rPr>
              <a:t>		• Our Coast Guard: Feedback and transparency are desired at every level</a:t>
            </a:r>
          </a:p>
          <a:p>
            <a:endParaRPr lang="en-US" dirty="0">
              <a:cs typeface="Arial" panose="020B0604020202020204" pitchFamily="34" charset="0"/>
            </a:endParaRPr>
          </a:p>
          <a:p>
            <a:r>
              <a:rPr lang="en-US" dirty="0">
                <a:cs typeface="Arial" panose="020B0604020202020204" pitchFamily="34" charset="0"/>
              </a:rPr>
              <a:t>	c. Connectedness: Strong relationships act as the glue that keep our Sailors, families and civilians together through rough seas. We come from around the world, from rural, urban and suburban environments, with different cultures, histories, perspectives and ways of thinking. We bring diversity to the fight-it is our warfighting advantage.</a:t>
            </a:r>
          </a:p>
          <a:p>
            <a:r>
              <a:rPr lang="en-US" dirty="0">
                <a:cs typeface="Arial" panose="020B0604020202020204" pitchFamily="34" charset="0"/>
              </a:rPr>
              <a:t>		• I can rely on my shipmates to have my back</a:t>
            </a:r>
          </a:p>
          <a:p>
            <a:r>
              <a:rPr lang="en-US" dirty="0">
                <a:cs typeface="Arial" panose="020B0604020202020204" pitchFamily="34" charset="0"/>
              </a:rPr>
              <a:t>		• We are actively inclusive, promote an inclusive culture and are open to diverse perspectives</a:t>
            </a:r>
          </a:p>
          <a:p>
            <a:r>
              <a:rPr lang="en-US" dirty="0">
                <a:cs typeface="Arial" panose="020B0604020202020204" pitchFamily="34" charset="0"/>
              </a:rPr>
              <a:t>		• Our Coast Guard: Each Coastie’s experience matters and is valued</a:t>
            </a:r>
          </a:p>
        </p:txBody>
      </p:sp>
    </p:spTree>
    <p:extLst>
      <p:ext uri="{BB962C8B-B14F-4D97-AF65-F5344CB8AC3E}">
        <p14:creationId xmlns:p14="http://schemas.microsoft.com/office/powerpoint/2010/main" val="182764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a:defRPr/>
            </a:pPr>
            <a:r>
              <a:rPr lang="en-US" b="1" u="sng" dirty="0"/>
              <a:t>Leadership Challenge Assessment</a:t>
            </a:r>
          </a:p>
          <a:p>
            <a:pPr defTabSz="949478">
              <a:defRPr/>
            </a:pPr>
            <a:endParaRPr lang="en-US" b="1" u="sng" dirty="0"/>
          </a:p>
          <a:p>
            <a:r>
              <a:rPr lang="en-US" b="1" u="sng" dirty="0"/>
              <a:t>Directions: </a:t>
            </a:r>
          </a:p>
          <a:p>
            <a:r>
              <a:rPr lang="en-US" dirty="0">
                <a:solidFill>
                  <a:srgbClr val="000000"/>
                </a:solidFill>
                <a:ea typeface="Calibri" panose="020F0502020204030204" pitchFamily="34" charset="0"/>
                <a:cs typeface="Arial" panose="020B0604020202020204" pitchFamily="34" charset="0"/>
              </a:rPr>
              <a:t>Visualize one or two leadership experiences you were involved in over the last few weeks. As you think back on those moments, read through the lists below and check which statements accurately describe your behavior.</a:t>
            </a:r>
            <a:endParaRPr lang="en-US" b="1" u="sng" dirty="0"/>
          </a:p>
          <a:p>
            <a:endParaRPr lang="en-US" b="1" dirty="0"/>
          </a:p>
          <a:p>
            <a:r>
              <a:rPr lang="en-US" b="1" u="sng" dirty="0"/>
              <a:t>Time Allotted: </a:t>
            </a:r>
            <a:r>
              <a:rPr lang="en-US" dirty="0"/>
              <a:t>10 minutes</a:t>
            </a:r>
          </a:p>
          <a:p>
            <a:endParaRPr lang="en-US" dirty="0"/>
          </a:p>
          <a:p>
            <a:r>
              <a:rPr lang="en-US" b="1" u="sng" dirty="0"/>
              <a:t>Discussion Questions: </a:t>
            </a:r>
          </a:p>
          <a:p>
            <a:pPr defTabSz="949478">
              <a:defRPr/>
            </a:pPr>
            <a:r>
              <a:rPr lang="en-US" dirty="0"/>
              <a:t>-How many behaviors can you successfully check off?</a:t>
            </a:r>
          </a:p>
          <a:p>
            <a:pPr defTabSz="949478">
              <a:defRPr/>
            </a:pPr>
            <a:r>
              <a:rPr lang="en-US" dirty="0"/>
              <a:t>-Which behaviors would be beneficial to include in your leadership strategy?</a:t>
            </a:r>
          </a:p>
          <a:p>
            <a:pPr defTabSz="949478">
              <a:defRPr/>
            </a:pPr>
            <a:r>
              <a:rPr lang="en-US" dirty="0"/>
              <a:t>-Are you actively demonstrating </a:t>
            </a:r>
            <a:r>
              <a:rPr lang="en-US" b="1" dirty="0"/>
              <a:t>toughness, trust and connectedness</a:t>
            </a:r>
            <a:r>
              <a:rPr lang="en-US" dirty="0"/>
              <a:t>?</a:t>
            </a:r>
          </a:p>
          <a:p>
            <a:pPr defTabSz="949478">
              <a:defRPr/>
            </a:pPr>
            <a:r>
              <a:rPr lang="en-US" dirty="0">
                <a:latin typeface="+mn-lt"/>
              </a:rPr>
              <a:t>-How do you as a leader demonstrate</a:t>
            </a:r>
            <a:r>
              <a:rPr lang="en-US" baseline="0" dirty="0">
                <a:latin typeface="+mn-lt"/>
              </a:rPr>
              <a:t> the themes of </a:t>
            </a:r>
            <a:r>
              <a:rPr lang="en-US" b="1" baseline="0" dirty="0">
                <a:latin typeface="+mn-lt"/>
              </a:rPr>
              <a:t>Toughness, Trust, and Connectedness</a:t>
            </a:r>
            <a:r>
              <a:rPr lang="en-US" baseline="0" dirty="0">
                <a:latin typeface="+mn-lt"/>
              </a:rPr>
              <a:t>?</a:t>
            </a:r>
          </a:p>
          <a:p>
            <a:endParaRPr lang="en-US" dirty="0"/>
          </a:p>
          <a:p>
            <a:pPr marL="178027" indent="-178027">
              <a:buFont typeface="Arial" panose="020B0604020202020204" pitchFamily="34" charset="0"/>
              <a:buChar char="•"/>
            </a:pPr>
            <a:r>
              <a:rPr lang="en-US" dirty="0"/>
              <a:t>Social learning is an important component of behavior emulation and ethical leadership.  Leaders influence followers, and leadership guidance and behavior shapes followers. </a:t>
            </a:r>
          </a:p>
          <a:p>
            <a:pPr marL="237369" indent="-237369">
              <a:buFont typeface="+mj-lt"/>
              <a:buAutoNum type="arabicPeriod"/>
            </a:pPr>
            <a:endParaRPr lang="en-US" dirty="0"/>
          </a:p>
          <a:p>
            <a:pPr marL="178027" indent="-178027">
              <a:buFont typeface="Arial" panose="020B0604020202020204" pitchFamily="34" charset="0"/>
              <a:buChar char="•"/>
            </a:pPr>
            <a:r>
              <a:rPr lang="en-US" dirty="0"/>
              <a:t>Sailors are aware of leader actions and tend to emulate leader behaviors. By emulating the behaviors of toughness, trust and connectedness leaders can establish legitimacy.  The theory of social learning posited that leaders serve as significant role models whose behaviors influence managers and supervisors who in turn influence employee behaviors. </a:t>
            </a:r>
          </a:p>
          <a:p>
            <a:endParaRPr lang="en-US" dirty="0"/>
          </a:p>
          <a:p>
            <a:pPr marL="178027" indent="-178027">
              <a:buFont typeface="Arial" panose="020B0604020202020204" pitchFamily="34" charset="0"/>
              <a:buChar char="•"/>
            </a:pPr>
            <a:r>
              <a:rPr lang="en-US" dirty="0"/>
              <a:t>The Social Exchange Theory suggests that mutual social exchanges develop an environment of trust that can also form the basis of fairness.</a:t>
            </a:r>
          </a:p>
          <a:p>
            <a:pPr marL="237369" indent="-237369">
              <a:buFont typeface="+mj-lt"/>
              <a:buAutoNum type="arabicPeriod"/>
            </a:pPr>
            <a:endParaRPr lang="en-US" dirty="0"/>
          </a:p>
          <a:p>
            <a:pPr marL="178027" indent="-178027">
              <a:buFont typeface="Arial" panose="020B0604020202020204" pitchFamily="34" charset="0"/>
              <a:buChar char="•"/>
            </a:pPr>
            <a:r>
              <a:rPr lang="en-US" dirty="0"/>
              <a:t>Effective leadership requires concern and responsibility for individuals and their welfare, being attuned to the feelings. Leadership involves a coach-mentor process and the ability to influence individuals using components of emotional intelligence. Components of emotional intelligence are invaluable traits that support leadership and effective followership. Mayer and colleagues described traits to include </a:t>
            </a:r>
            <a:r>
              <a:rPr lang="en-US" b="1" i="1" dirty="0"/>
              <a:t>self-awareness</a:t>
            </a:r>
            <a:r>
              <a:rPr lang="en-US" dirty="0"/>
              <a:t> in recognizing one’s own emotions and its impact on others, </a:t>
            </a:r>
            <a:r>
              <a:rPr lang="en-US" b="1" i="1" dirty="0"/>
              <a:t>self-regulation</a:t>
            </a:r>
            <a:r>
              <a:rPr lang="en-US" dirty="0"/>
              <a:t> as an ability to control emotions, </a:t>
            </a:r>
            <a:r>
              <a:rPr lang="en-US" b="1" i="1" dirty="0"/>
              <a:t>motivation</a:t>
            </a:r>
            <a:r>
              <a:rPr lang="en-US" i="1" dirty="0"/>
              <a:t> </a:t>
            </a:r>
            <a:r>
              <a:rPr lang="en-US" dirty="0"/>
              <a:t>as a desire to achieve,</a:t>
            </a:r>
            <a:r>
              <a:rPr lang="en-US" b="1" dirty="0"/>
              <a:t> </a:t>
            </a:r>
            <a:r>
              <a:rPr lang="en-US" b="1" i="1" dirty="0"/>
              <a:t>empathy </a:t>
            </a:r>
            <a:r>
              <a:rPr lang="en-US" dirty="0"/>
              <a:t>in understanding others’ emotions, and social skills in managing interactions in teams and developing relationships. </a:t>
            </a:r>
            <a:endParaRPr lang="en-US" baseline="0" dirty="0">
              <a:latin typeface="+mn-lt"/>
            </a:endParaRPr>
          </a:p>
          <a:p>
            <a:endParaRPr lang="en-US" dirty="0"/>
          </a:p>
        </p:txBody>
      </p:sp>
    </p:spTree>
    <p:extLst>
      <p:ext uri="{BB962C8B-B14F-4D97-AF65-F5344CB8AC3E}">
        <p14:creationId xmlns:p14="http://schemas.microsoft.com/office/powerpoint/2010/main" val="234026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a:defRPr/>
            </a:pPr>
            <a:r>
              <a:rPr lang="en-US" b="1" u="sng" dirty="0"/>
              <a:t>Signature Behaviors </a:t>
            </a:r>
          </a:p>
          <a:p>
            <a:endParaRPr lang="en-US" b="1" u="sng" dirty="0"/>
          </a:p>
          <a:p>
            <a:pPr marL="178027" indent="-178027">
              <a:buFont typeface="Arial" panose="020B0604020202020204" pitchFamily="34" charset="0"/>
              <a:buChar char="•"/>
            </a:pPr>
            <a:r>
              <a:rPr lang="en-US" dirty="0"/>
              <a:t>Signature Behaviors have been identified that emphasize the positive and honorable behavior that our Coast Guard members exhibit on a daily basis</a:t>
            </a:r>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dirty="0"/>
              <a:t>Look beyond programs and policies to bring us back to the very foundation of our proud Coast Guard heritage</a:t>
            </a:r>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dirty="0"/>
              <a:t>Establish acceptable behaviors and bring to the </a:t>
            </a:r>
            <a:r>
              <a:rPr lang="en-US" dirty="0" err="1"/>
              <a:t>deckplates</a:t>
            </a:r>
            <a:r>
              <a:rPr lang="en-US" dirty="0"/>
              <a:t> what we expect of all our Coast Guard Members as well as what our </a:t>
            </a:r>
            <a:r>
              <a:rPr lang="en-US" dirty="0" err="1"/>
              <a:t>Coasties</a:t>
            </a:r>
            <a:r>
              <a:rPr lang="en-US" dirty="0"/>
              <a:t> should expect from their leaders and the organization which is the United States Coast Guard</a:t>
            </a:r>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dirty="0"/>
              <a:t>Supports the Coast Guard’s capability to remain Ready, Relevant, and Responsive</a:t>
            </a:r>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dirty="0"/>
              <a:t>Signature Behaviors are designed to assist all Coast Guard members to live out the Coast Guards Core Values, Coast Guard Ethos, and display the core attributes of a culture of excellence as key to ensuring the Coast Guard has a professional work environment that supports and empowers every member to make a respected contribution</a:t>
            </a:r>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dirty="0"/>
              <a:t>Signature Behaviors in action merely demonstrate examples of what our Coast Guard members do every day to live up to these standards</a:t>
            </a:r>
          </a:p>
        </p:txBody>
      </p:sp>
    </p:spTree>
    <p:extLst>
      <p:ext uri="{BB962C8B-B14F-4D97-AF65-F5344CB8AC3E}">
        <p14:creationId xmlns:p14="http://schemas.microsoft.com/office/powerpoint/2010/main" val="2405090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9</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a:defRPr/>
            </a:pPr>
            <a:r>
              <a:rPr lang="en-US" b="1" u="sng" dirty="0"/>
              <a:t>Signature Behaviors </a:t>
            </a:r>
          </a:p>
          <a:p>
            <a:pPr defTabSz="949478">
              <a:defRPr/>
            </a:pPr>
            <a:endParaRPr lang="en-US" b="1" u="sng" dirty="0"/>
          </a:p>
          <a:p>
            <a:pPr defTabSz="949478">
              <a:defRPr/>
            </a:pPr>
            <a:r>
              <a:rPr lang="en-US" b="1" u="sng" dirty="0"/>
              <a:t>Discussion Questions:</a:t>
            </a:r>
          </a:p>
          <a:p>
            <a:pPr defTabSz="949478">
              <a:defRPr/>
            </a:pPr>
            <a:r>
              <a:rPr lang="en-US" dirty="0"/>
              <a:t>-What are every day ways we can emulate Signature Behaviors?</a:t>
            </a:r>
          </a:p>
          <a:p>
            <a:pPr defTabSz="949478">
              <a:defRPr/>
            </a:pPr>
            <a:r>
              <a:rPr lang="en-US" dirty="0"/>
              <a:t>-What is the antithesis of Signature Behaviors and reason we may engage in these behaviors?</a:t>
            </a:r>
          </a:p>
          <a:p>
            <a:pPr defTabSz="949478">
              <a:defRPr/>
            </a:pPr>
            <a:endParaRPr lang="en-US" dirty="0"/>
          </a:p>
          <a:p>
            <a:pPr marL="178027" indent="-178027">
              <a:buFont typeface="Arial" panose="020B0604020202020204" pitchFamily="34" charset="0"/>
              <a:buChar char="•"/>
            </a:pPr>
            <a:r>
              <a:rPr lang="en-US" dirty="0">
                <a:cs typeface="Arial" pitchFamily="34" charset="0"/>
              </a:rPr>
              <a:t>In order to stay on course and make our Core Values, Ethos and Core Attributes more relatable and actionable, we have defined </a:t>
            </a:r>
            <a:r>
              <a:rPr lang="en-US" b="1" dirty="0">
                <a:cs typeface="Arial" pitchFamily="34" charset="0"/>
              </a:rPr>
              <a:t>10</a:t>
            </a:r>
            <a:r>
              <a:rPr lang="en-US" dirty="0">
                <a:cs typeface="Arial" pitchFamily="34" charset="0"/>
              </a:rPr>
              <a:t> </a:t>
            </a:r>
            <a:r>
              <a:rPr lang="en-US" b="1" dirty="0">
                <a:cs typeface="Arial" pitchFamily="34" charset="0"/>
              </a:rPr>
              <a:t>Signature Behaviors </a:t>
            </a:r>
            <a:r>
              <a:rPr lang="en-US" dirty="0">
                <a:cs typeface="Arial" pitchFamily="34" charset="0"/>
              </a:rPr>
              <a:t>to help guide and make the force better, in both our everyday missions and when navigating stormier seas.</a:t>
            </a:r>
          </a:p>
          <a:p>
            <a:endParaRPr lang="en-US" dirty="0">
              <a:cs typeface="Arial" pitchFamily="34" charset="0"/>
            </a:endParaRPr>
          </a:p>
          <a:p>
            <a:pPr marL="0" indent="0" defTabSz="949478">
              <a:buFont typeface="Arial" panose="020B0604020202020204" pitchFamily="34" charset="0"/>
              <a:buNone/>
              <a:defRPr/>
            </a:pPr>
            <a:r>
              <a:rPr lang="en-US" dirty="0"/>
              <a:t>- We live our Coast Guard Core values and Ethos through our Signature Behaviors:</a:t>
            </a:r>
          </a:p>
          <a:p>
            <a:pPr marL="635227" lvl="1" indent="-178027" defTabSz="949478">
              <a:buFont typeface="Arial" panose="020B0604020202020204" pitchFamily="34" charset="0"/>
              <a:buChar char="•"/>
              <a:defRPr/>
            </a:pPr>
            <a:r>
              <a:rPr lang="en-US" dirty="0"/>
              <a:t>	Treat every person with respect - honor</a:t>
            </a:r>
          </a:p>
          <a:p>
            <a:pPr marL="635227" lvl="1" indent="-178027" defTabSz="949478">
              <a:buFont typeface="Arial" panose="020B0604020202020204" pitchFamily="34" charset="0"/>
              <a:buChar char="•"/>
              <a:defRPr/>
            </a:pPr>
            <a:r>
              <a:rPr lang="en-US" dirty="0"/>
              <a:t>	Take responsibility for my actions - honor</a:t>
            </a:r>
          </a:p>
          <a:p>
            <a:pPr marL="635227" lvl="1" indent="-178027" defTabSz="949478">
              <a:buFont typeface="Arial" panose="020B0604020202020204" pitchFamily="34" charset="0"/>
              <a:buChar char="•"/>
              <a:defRPr/>
            </a:pPr>
            <a:r>
              <a:rPr lang="en-US" dirty="0"/>
              <a:t>	Uphold the highest degree of integrity in professional and personal life - honor</a:t>
            </a:r>
          </a:p>
          <a:p>
            <a:pPr marL="635227" lvl="1" indent="-178027" defTabSz="949478">
              <a:buFont typeface="Arial" panose="020B0604020202020204" pitchFamily="34" charset="0"/>
              <a:buChar char="•"/>
              <a:defRPr/>
            </a:pPr>
            <a:r>
              <a:rPr lang="en-US" dirty="0"/>
              <a:t>	Intervene when necessary – honor, respect, devotion to duty</a:t>
            </a:r>
          </a:p>
          <a:p>
            <a:pPr marL="635227" lvl="1" indent="-178027" defTabSz="949478">
              <a:buFont typeface="Arial" panose="020B0604020202020204" pitchFamily="34" charset="0"/>
              <a:buChar char="•"/>
              <a:defRPr/>
            </a:pPr>
            <a:r>
              <a:rPr lang="en-US" dirty="0"/>
              <a:t>	Embrace the diversity of ideas, experiences, and backgrounds of individuals - respect</a:t>
            </a:r>
          </a:p>
          <a:p>
            <a:pPr marL="635227" lvl="1" indent="-178027" defTabSz="949478">
              <a:buFont typeface="Arial" panose="020B0604020202020204" pitchFamily="34" charset="0"/>
              <a:buChar char="•"/>
              <a:defRPr/>
            </a:pPr>
            <a:r>
              <a:rPr lang="en-US" dirty="0"/>
              <a:t>	Hold others accountable for their actions – devotion to duty </a:t>
            </a:r>
          </a:p>
          <a:p>
            <a:pPr marL="635227" lvl="1" indent="-178027" defTabSz="949478">
              <a:buFont typeface="Arial" panose="020B0604020202020204" pitchFamily="34" charset="0"/>
              <a:buChar char="•"/>
              <a:defRPr/>
            </a:pPr>
            <a:r>
              <a:rPr lang="en-US" dirty="0"/>
              <a:t>	Be a leader and encourage leadership in others – respect</a:t>
            </a:r>
          </a:p>
          <a:p>
            <a:pPr marL="635227" lvl="1" indent="-178027" defTabSz="949478">
              <a:buFont typeface="Arial" panose="020B0604020202020204" pitchFamily="34" charset="0"/>
              <a:buChar char="•"/>
              <a:defRPr/>
            </a:pPr>
            <a:r>
              <a:rPr lang="en-US" dirty="0"/>
              <a:t>	Grow personally and professionally every day – devotion to duty</a:t>
            </a:r>
          </a:p>
          <a:p>
            <a:pPr marL="635227" lvl="1" indent="-178027" defTabSz="949478">
              <a:buFont typeface="Arial" panose="020B0604020202020204" pitchFamily="34" charset="0"/>
              <a:buChar char="•"/>
              <a:defRPr/>
            </a:pPr>
            <a:r>
              <a:rPr lang="en-US" dirty="0"/>
              <a:t>	Exercise discipline in conduct and performance</a:t>
            </a:r>
          </a:p>
          <a:p>
            <a:pPr marL="635227" lvl="1" indent="-178027" defTabSz="949478">
              <a:buFont typeface="Arial" panose="020B0604020202020204" pitchFamily="34" charset="0"/>
              <a:buChar char="•"/>
              <a:defRPr/>
            </a:pPr>
            <a:r>
              <a:rPr lang="en-US" dirty="0"/>
              <a:t>	Contribute to team success through actions and attitudes</a:t>
            </a:r>
          </a:p>
        </p:txBody>
      </p:sp>
    </p:spTree>
    <p:extLst>
      <p:ext uri="{BB962C8B-B14F-4D97-AF65-F5344CB8AC3E}">
        <p14:creationId xmlns:p14="http://schemas.microsoft.com/office/powerpoint/2010/main" val="229325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29C7D9-2246-47A3-9999-7F1774A89FA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339175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9C7D9-2246-47A3-9999-7F1774A89FA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261874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9C7D9-2246-47A3-9999-7F1774A89FA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191766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9C7D9-2246-47A3-9999-7F1774A89FA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223751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29C7D9-2246-47A3-9999-7F1774A89FA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358673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29C7D9-2246-47A3-9999-7F1774A89FA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378946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9C7D9-2246-47A3-9999-7F1774A89FA4}"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164941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29C7D9-2246-47A3-9999-7F1774A89FA4}"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324280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9C7D9-2246-47A3-9999-7F1774A89FA4}"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67108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29C7D9-2246-47A3-9999-7F1774A89FA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144012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29C7D9-2246-47A3-9999-7F1774A89FA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8BA0B-C47E-464A-BB98-C31E3568384C}" type="slidenum">
              <a:rPr lang="en-US" smtClean="0"/>
              <a:t>‹#›</a:t>
            </a:fld>
            <a:endParaRPr lang="en-US"/>
          </a:p>
        </p:txBody>
      </p:sp>
    </p:spTree>
    <p:extLst>
      <p:ext uri="{BB962C8B-B14F-4D97-AF65-F5344CB8AC3E}">
        <p14:creationId xmlns:p14="http://schemas.microsoft.com/office/powerpoint/2010/main" val="307325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C7D9-2246-47A3-9999-7F1774A89FA4}" type="datetimeFigureOut">
              <a:rPr lang="en-US" smtClean="0"/>
              <a:t>7/7/2023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8BA0B-C47E-464A-BB98-C31E3568384C}" type="slidenum">
              <a:rPr lang="en-US" smtClean="0"/>
              <a:t>‹#›</a:t>
            </a:fld>
            <a:endParaRPr lang="en-US"/>
          </a:p>
        </p:txBody>
      </p:sp>
    </p:spTree>
    <p:extLst>
      <p:ext uri="{BB962C8B-B14F-4D97-AF65-F5344CB8AC3E}">
        <p14:creationId xmlns:p14="http://schemas.microsoft.com/office/powerpoint/2010/main" val="2472950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pixabay.com/en/umbrella-red-weather-rain-48849/"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2334693"/>
          </a:xfrm>
        </p:spPr>
        <p:txBody>
          <a:bodyPr anchor="ctr">
            <a:normAutofit fontScale="90000"/>
          </a:bodyPr>
          <a:lstStyle/>
          <a:p>
            <a:br>
              <a:rPr lang="en-US" sz="5400" b="1">
                <a:latin typeface="Times New Roman" panose="02020603050405020304" pitchFamily="18" charset="0"/>
                <a:cs typeface="Times New Roman" panose="02020603050405020304" pitchFamily="18" charset="0"/>
              </a:rPr>
            </a:br>
            <a:r>
              <a:rPr lang="en-US" sz="5400" b="1">
                <a:latin typeface="Times New Roman"/>
                <a:cs typeface="Times New Roman"/>
              </a:rPr>
              <a:t>Coast Guard Values &amp; </a:t>
            </a:r>
            <a:br>
              <a:rPr lang="en-US" sz="5400" b="1">
                <a:latin typeface="Times New Roman" panose="02020603050405020304" pitchFamily="18" charset="0"/>
                <a:cs typeface="Times New Roman" panose="02020603050405020304" pitchFamily="18" charset="0"/>
              </a:rPr>
            </a:br>
            <a:r>
              <a:rPr lang="en-US" sz="5400" b="1">
                <a:latin typeface="Times New Roman"/>
                <a:cs typeface="Times New Roman"/>
              </a:rPr>
              <a:t>A Culture of Excellence</a:t>
            </a:r>
            <a:br>
              <a:rPr lang="en-US" sz="5400" b="1">
                <a:latin typeface="Times New Roman" panose="02020603050405020304" pitchFamily="18" charset="0"/>
                <a:cs typeface="Times New Roman" panose="02020603050405020304" pitchFamily="18" charset="0"/>
              </a:rPr>
            </a:br>
            <a:r>
              <a:rPr lang="en-US" sz="1000" b="1">
                <a:latin typeface="Times New Roman"/>
                <a:cs typeface="Times New Roman"/>
              </a:rPr>
              <a:t>6-13-22</a:t>
            </a:r>
            <a:endParaRPr lang="en-US" sz="900" b="1">
              <a:latin typeface="Times New Roman"/>
              <a:cs typeface="Times New Roman"/>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0" y="0"/>
            <a:ext cx="9143999" cy="3525473"/>
          </a:xfrm>
          <a:prstGeom prst="rect">
            <a:avLst/>
          </a:prstGeom>
        </p:spPr>
      </p:pic>
      <p:grpSp>
        <p:nvGrpSpPr>
          <p:cNvPr id="4" name="Group 3"/>
          <p:cNvGrpSpPr/>
          <p:nvPr/>
        </p:nvGrpSpPr>
        <p:grpSpPr>
          <a:xfrm>
            <a:off x="0" y="0"/>
            <a:ext cx="9144000" cy="4042611"/>
            <a:chOff x="0" y="0"/>
            <a:chExt cx="9144000" cy="4042611"/>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43743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Signature Behaviors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7" name="Table 6"/>
          <p:cNvGraphicFramePr>
            <a:graphicFrameLocks noGrp="1"/>
          </p:cNvGraphicFramePr>
          <p:nvPr/>
        </p:nvGraphicFramePr>
        <p:xfrm>
          <a:off x="1206843" y="2247900"/>
          <a:ext cx="6766560" cy="3291840"/>
        </p:xfrm>
        <a:graphic>
          <a:graphicData uri="http://schemas.openxmlformats.org/drawingml/2006/table">
            <a:tbl>
              <a:tblPr firstRow="1" bandRow="1">
                <a:tableStyleId>{5C22544A-7EE6-4342-B048-85BDC9FD1C3A}</a:tableStyleId>
              </a:tblPr>
              <a:tblGrid>
                <a:gridCol w="3394703">
                  <a:extLst>
                    <a:ext uri="{9D8B030D-6E8A-4147-A177-3AD203B41FA5}">
                      <a16:colId xmlns:a16="http://schemas.microsoft.com/office/drawing/2014/main" val="20000"/>
                    </a:ext>
                  </a:extLst>
                </a:gridCol>
                <a:gridCol w="3371857">
                  <a:extLst>
                    <a:ext uri="{9D8B030D-6E8A-4147-A177-3AD203B41FA5}">
                      <a16:colId xmlns:a16="http://schemas.microsoft.com/office/drawing/2014/main" val="20001"/>
                    </a:ext>
                  </a:extLst>
                </a:gridCol>
              </a:tblGrid>
              <a:tr h="486285">
                <a:tc gridSpan="2">
                  <a:txBody>
                    <a:bodyPr/>
                    <a:lstStyle/>
                    <a:p>
                      <a:pPr marL="0" marR="0" lvl="0" indent="0" algn="ctr"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r>
                        <a:rPr lang="en-US" sz="1800" b="1" baseline="0">
                          <a:solidFill>
                            <a:schemeClr val="bg1"/>
                          </a:solidFill>
                          <a:latin typeface="Arial" panose="020B0604020202020204" pitchFamily="34" charset="0"/>
                          <a:cs typeface="Arial" panose="020B0604020202020204" pitchFamily="34" charset="0"/>
                        </a:rPr>
                        <a:t>Signature Behaviors Support: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endParaRPr lang="en-US" sz="1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05555">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Career advancement</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Equal opportunity</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Family wellbeing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Finding purpose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Harnessing diversity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Healthy eating</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Healthy interpersonal relationships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Healthy sleep habits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Physical</a:t>
                      </a:r>
                      <a:r>
                        <a:rPr lang="en-US" sz="1800" b="0" baseline="0">
                          <a:solidFill>
                            <a:schemeClr val="tx1"/>
                          </a:solidFill>
                          <a:latin typeface="Arial" panose="020B0604020202020204" pitchFamily="34" charset="0"/>
                          <a:cs typeface="Arial" panose="020B0604020202020204" pitchFamily="34" charset="0"/>
                        </a:rPr>
                        <a:t> health</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Psychological health</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Responsible drinking</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Self-care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Stress navigation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Work-life</a:t>
                      </a:r>
                      <a:r>
                        <a:rPr lang="en-US" sz="1800" b="0" baseline="0">
                          <a:solidFill>
                            <a:schemeClr val="tx1"/>
                          </a:solidFill>
                          <a:latin typeface="Arial" panose="020B0604020202020204" pitchFamily="34" charset="0"/>
                          <a:cs typeface="Arial" panose="020B0604020202020204" pitchFamily="34" charset="0"/>
                        </a:rPr>
                        <a:t> balance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Acceptance </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6" name="Group 5"/>
          <p:cNvGrpSpPr/>
          <p:nvPr/>
        </p:nvGrpSpPr>
        <p:grpSpPr>
          <a:xfrm>
            <a:off x="12123" y="-7025"/>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83053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334537" y="2127126"/>
          <a:ext cx="8466563" cy="4505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0" name="Rectangle 2"/>
          <p:cNvSpPr>
            <a:spLocks noGrp="1" noChangeArrowheads="1"/>
          </p:cNvSpPr>
          <p:nvPr>
            <p:ph type="title" idx="4294967295"/>
          </p:nvPr>
        </p:nvSpPr>
        <p:spPr>
          <a:xfrm>
            <a:off x="533400" y="1433924"/>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Signature Behavior  Relationships </a:t>
            </a:r>
          </a:p>
        </p:txBody>
      </p:sp>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
        <p:nvSpPr>
          <p:cNvPr id="2" name="Left-Right Arrow 1"/>
          <p:cNvSpPr/>
          <p:nvPr/>
        </p:nvSpPr>
        <p:spPr>
          <a:xfrm rot="1920435">
            <a:off x="2798654" y="4815537"/>
            <a:ext cx="947853" cy="484632"/>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rot="5400000">
            <a:off x="4066595" y="3954658"/>
            <a:ext cx="947853" cy="484632"/>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rot="8455859">
            <a:off x="5338700" y="4717143"/>
            <a:ext cx="947853" cy="484632"/>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48420" y="3497867"/>
            <a:ext cx="2491550" cy="1200329"/>
          </a:xfrm>
          <a:prstGeom prst="rect">
            <a:avLst/>
          </a:prstGeom>
          <a:noFill/>
          <a:ln>
            <a:solidFill>
              <a:schemeClr val="accent1"/>
            </a:solidFill>
          </a:ln>
        </p:spPr>
        <p:txBody>
          <a:bodyPr wrap="square" rtlCol="0">
            <a:spAutoFit/>
          </a:bodyPr>
          <a:lstStyle/>
          <a:p>
            <a:pPr algn="ctr"/>
            <a:r>
              <a:rPr lang="en-US" b="1" dirty="0">
                <a:latin typeface="Arial" panose="020B0604020202020204" pitchFamily="34" charset="0"/>
                <a:cs typeface="Arial" panose="020B0604020202020204" pitchFamily="34" charset="0"/>
              </a:rPr>
              <a:t>Coast Guard Ethos</a:t>
            </a:r>
          </a:p>
          <a:p>
            <a:pPr algn="ctr"/>
            <a:r>
              <a:rPr lang="en-US" dirty="0">
                <a:latin typeface="Arial" panose="020B0604020202020204" pitchFamily="34" charset="0"/>
                <a:cs typeface="Arial" panose="020B0604020202020204" pitchFamily="34" charset="0"/>
              </a:rPr>
              <a:t>We Protect</a:t>
            </a:r>
          </a:p>
          <a:p>
            <a:pPr algn="ctr"/>
            <a:r>
              <a:rPr lang="en-US" dirty="0">
                <a:latin typeface="Arial" panose="020B0604020202020204" pitchFamily="34" charset="0"/>
                <a:cs typeface="Arial" panose="020B0604020202020204" pitchFamily="34" charset="0"/>
              </a:rPr>
              <a:t>We Defend</a:t>
            </a:r>
          </a:p>
          <a:p>
            <a:pPr algn="ctr"/>
            <a:r>
              <a:rPr lang="en-US" dirty="0">
                <a:latin typeface="Arial" panose="020B0604020202020204" pitchFamily="34" charset="0"/>
                <a:cs typeface="Arial" panose="020B0604020202020204" pitchFamily="34" charset="0"/>
              </a:rPr>
              <a:t>We Save</a:t>
            </a:r>
          </a:p>
        </p:txBody>
      </p:sp>
      <p:sp>
        <p:nvSpPr>
          <p:cNvPr id="12" name="TextBox 11"/>
          <p:cNvSpPr txBox="1"/>
          <p:nvPr/>
        </p:nvSpPr>
        <p:spPr>
          <a:xfrm>
            <a:off x="544692" y="3523075"/>
            <a:ext cx="2196694" cy="1477328"/>
          </a:xfrm>
          <a:prstGeom prst="rect">
            <a:avLst/>
          </a:prstGeom>
          <a:noFill/>
          <a:ln>
            <a:solidFill>
              <a:schemeClr val="accent1"/>
            </a:solidFill>
          </a:ln>
        </p:spPr>
        <p:txBody>
          <a:bodyPr wrap="square" rtlCol="0">
            <a:spAutoFit/>
          </a:bodyPr>
          <a:lstStyle/>
          <a:p>
            <a:pPr algn="ctr"/>
            <a:r>
              <a:rPr lang="en-US" b="1">
                <a:latin typeface="Arial" panose="020B0604020202020204" pitchFamily="34" charset="0"/>
                <a:cs typeface="Arial" panose="020B0604020202020204" pitchFamily="34" charset="0"/>
              </a:rPr>
              <a:t>Coast Guard </a:t>
            </a:r>
          </a:p>
          <a:p>
            <a:pPr algn="ctr"/>
            <a:r>
              <a:rPr lang="en-US" b="1">
                <a:latin typeface="Arial" panose="020B0604020202020204" pitchFamily="34" charset="0"/>
                <a:cs typeface="Arial" panose="020B0604020202020204" pitchFamily="34" charset="0"/>
              </a:rPr>
              <a:t>Core Values</a:t>
            </a:r>
          </a:p>
          <a:p>
            <a:pPr algn="ctr"/>
            <a:r>
              <a:rPr lang="en-US">
                <a:latin typeface="Arial" panose="020B0604020202020204" pitchFamily="34" charset="0"/>
                <a:cs typeface="Arial" panose="020B0604020202020204" pitchFamily="34" charset="0"/>
              </a:rPr>
              <a:t>Honor</a:t>
            </a:r>
          </a:p>
          <a:p>
            <a:pPr algn="ctr"/>
            <a:r>
              <a:rPr lang="en-US">
                <a:latin typeface="Arial" panose="020B0604020202020204" pitchFamily="34" charset="0"/>
                <a:cs typeface="Arial" panose="020B0604020202020204" pitchFamily="34" charset="0"/>
              </a:rPr>
              <a:t>Respect</a:t>
            </a:r>
          </a:p>
          <a:p>
            <a:pPr algn="ctr"/>
            <a:r>
              <a:rPr lang="en-US">
                <a:latin typeface="Arial" panose="020B0604020202020204" pitchFamily="34" charset="0"/>
                <a:cs typeface="Arial" panose="020B0604020202020204" pitchFamily="34" charset="0"/>
              </a:rPr>
              <a:t>Devotion to duty</a:t>
            </a:r>
          </a:p>
        </p:txBody>
      </p:sp>
      <p:sp>
        <p:nvSpPr>
          <p:cNvPr id="13" name="TextBox 12"/>
          <p:cNvSpPr txBox="1"/>
          <p:nvPr/>
        </p:nvSpPr>
        <p:spPr>
          <a:xfrm>
            <a:off x="3545984" y="2159230"/>
            <a:ext cx="1981200" cy="1477328"/>
          </a:xfrm>
          <a:prstGeom prst="rect">
            <a:avLst/>
          </a:prstGeom>
          <a:noFill/>
          <a:ln>
            <a:solidFill>
              <a:schemeClr val="accent1"/>
            </a:solidFill>
          </a:ln>
        </p:spPr>
        <p:txBody>
          <a:bodyPr wrap="square" rtlCol="0">
            <a:spAutoFit/>
          </a:bodyPr>
          <a:lstStyle/>
          <a:p>
            <a:pPr algn="ctr"/>
            <a:r>
              <a:rPr lang="en-US" b="1">
                <a:latin typeface="Arial" panose="020B0604020202020204" pitchFamily="34" charset="0"/>
                <a:cs typeface="Arial" panose="020B0604020202020204" pitchFamily="34" charset="0"/>
              </a:rPr>
              <a:t>Core Attributes</a:t>
            </a:r>
          </a:p>
          <a:p>
            <a:pPr algn="ctr"/>
            <a:r>
              <a:rPr lang="en-US">
                <a:latin typeface="Arial" panose="020B0604020202020204" pitchFamily="34" charset="0"/>
                <a:cs typeface="Arial" panose="020B0604020202020204" pitchFamily="34" charset="0"/>
              </a:rPr>
              <a:t>Integrity</a:t>
            </a:r>
          </a:p>
          <a:p>
            <a:pPr algn="ctr"/>
            <a:r>
              <a:rPr lang="en-US">
                <a:latin typeface="Arial" panose="020B0604020202020204" pitchFamily="34" charset="0"/>
                <a:cs typeface="Arial" panose="020B0604020202020204" pitchFamily="34" charset="0"/>
              </a:rPr>
              <a:t>Accountability</a:t>
            </a:r>
          </a:p>
          <a:p>
            <a:pPr algn="ctr"/>
            <a:r>
              <a:rPr lang="en-US">
                <a:latin typeface="Arial" panose="020B0604020202020204" pitchFamily="34" charset="0"/>
                <a:cs typeface="Arial" panose="020B0604020202020204" pitchFamily="34" charset="0"/>
              </a:rPr>
              <a:t>Initiative</a:t>
            </a:r>
          </a:p>
          <a:p>
            <a:pPr algn="ctr"/>
            <a:r>
              <a:rPr lang="en-US">
                <a:latin typeface="Arial" panose="020B0604020202020204" pitchFamily="34" charset="0"/>
                <a:cs typeface="Arial" panose="020B0604020202020204" pitchFamily="34" charset="0"/>
              </a:rPr>
              <a:t>Toughness</a:t>
            </a:r>
          </a:p>
        </p:txBody>
      </p:sp>
      <p:grpSp>
        <p:nvGrpSpPr>
          <p:cNvPr id="11" name="Group 10"/>
          <p:cNvGrpSpPr/>
          <p:nvPr/>
        </p:nvGrpSpPr>
        <p:grpSpPr>
          <a:xfrm>
            <a:off x="12123" y="-10553"/>
            <a:ext cx="9144000" cy="1191237"/>
            <a:chOff x="-9633285" y="1601170"/>
            <a:chExt cx="9144000" cy="1191237"/>
          </a:xfrm>
        </p:grpSpPr>
        <p:sp>
          <p:nvSpPr>
            <p:cNvPr id="14"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15" name="Group 14"/>
            <p:cNvGrpSpPr/>
            <p:nvPr/>
          </p:nvGrpSpPr>
          <p:grpSpPr>
            <a:xfrm>
              <a:off x="-7813493" y="1786199"/>
              <a:ext cx="896528" cy="915114"/>
              <a:chOff x="-914400" y="1752600"/>
              <a:chExt cx="816935" cy="816935"/>
            </a:xfrm>
          </p:grpSpPr>
          <p:sp>
            <p:nvSpPr>
              <p:cNvPr id="20" name="Oval 19"/>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9">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6" name="Group 15"/>
            <p:cNvGrpSpPr/>
            <p:nvPr/>
          </p:nvGrpSpPr>
          <p:grpSpPr>
            <a:xfrm>
              <a:off x="-8699263" y="1786199"/>
              <a:ext cx="883997" cy="877900"/>
              <a:chOff x="9134475" y="914400"/>
              <a:chExt cx="883997" cy="877900"/>
            </a:xfrm>
          </p:grpSpPr>
          <p:sp>
            <p:nvSpPr>
              <p:cNvPr id="18" name="Oval 17"/>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9" name="Picture 18"/>
              <p:cNvPicPr>
                <a:picLocks noChangeAspect="1"/>
              </p:cNvPicPr>
              <p:nvPr/>
            </p:nvPicPr>
            <p:blipFill>
              <a:blip r:embed="rId10">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658477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pic>
        <p:nvPicPr>
          <p:cNvPr id="4" name="Picture 3">
            <a:extLst>
              <a:ext uri="{FF2B5EF4-FFF2-40B4-BE49-F238E27FC236}">
                <a16:creationId xmlns:a16="http://schemas.microsoft.com/office/drawing/2014/main" id="{87379BB2-F1B0-4E4C-8EC4-59C6DC9DE1E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19864" y="1399825"/>
            <a:ext cx="5422963" cy="5226952"/>
          </a:xfrm>
          <a:prstGeom prst="rect">
            <a:avLst/>
          </a:prstGeom>
          <a:solidFill>
            <a:schemeClr val="bg1"/>
          </a:solidFill>
        </p:spPr>
      </p:pic>
      <p:sp>
        <p:nvSpPr>
          <p:cNvPr id="7" name="Rectangle 6">
            <a:extLst>
              <a:ext uri="{FF2B5EF4-FFF2-40B4-BE49-F238E27FC236}">
                <a16:creationId xmlns:a16="http://schemas.microsoft.com/office/drawing/2014/main" id="{F214805A-8963-41AE-A99E-2613ABECC07B}"/>
              </a:ext>
            </a:extLst>
          </p:cNvPr>
          <p:cNvSpPr/>
          <p:nvPr/>
        </p:nvSpPr>
        <p:spPr>
          <a:xfrm>
            <a:off x="2243420" y="4813144"/>
            <a:ext cx="184730" cy="369332"/>
          </a:xfrm>
          <a:prstGeom prst="rect">
            <a:avLst/>
          </a:prstGeom>
          <a:noFill/>
        </p:spPr>
        <p:txBody>
          <a:bodyPr wrap="none" lIns="91440" tIns="45720" rIns="91440" bIns="45720">
            <a:spAutoFit/>
          </a:bodyPr>
          <a:lstStyle/>
          <a:p>
            <a:pPr algn="ctr"/>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9" name="Arrow: Down 8">
            <a:extLst>
              <a:ext uri="{FF2B5EF4-FFF2-40B4-BE49-F238E27FC236}">
                <a16:creationId xmlns:a16="http://schemas.microsoft.com/office/drawing/2014/main" id="{C3635CE8-BAFE-4E62-9E60-CF7285482457}"/>
              </a:ext>
            </a:extLst>
          </p:cNvPr>
          <p:cNvSpPr/>
          <p:nvPr/>
        </p:nvSpPr>
        <p:spPr>
          <a:xfrm>
            <a:off x="2613093" y="3714427"/>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2A1E793B-CA03-4DE0-AD4A-21B8D953D763}"/>
              </a:ext>
            </a:extLst>
          </p:cNvPr>
          <p:cNvSpPr/>
          <p:nvPr/>
        </p:nvSpPr>
        <p:spPr>
          <a:xfrm>
            <a:off x="6283687" y="3717475"/>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p:cNvSpPr txBox="1"/>
          <p:nvPr/>
        </p:nvSpPr>
        <p:spPr>
          <a:xfrm>
            <a:off x="1487511" y="4726329"/>
            <a:ext cx="2729727" cy="1354217"/>
          </a:xfrm>
          <a:prstGeom prst="rect">
            <a:avLst/>
          </a:prstGeom>
          <a:noFill/>
          <a:ln>
            <a:solidFill>
              <a:schemeClr val="accent1"/>
            </a:solidFill>
          </a:ln>
        </p:spPr>
        <p:txBody>
          <a:bodyPr wrap="square" rtlCol="0">
            <a:spAutoFit/>
          </a:bodyPr>
          <a:lstStyle/>
          <a:p>
            <a:pPr algn="ctr"/>
            <a:r>
              <a:rPr lang="en-US" b="1">
                <a:latin typeface="Arial" panose="020B0604020202020204" pitchFamily="34" charset="0"/>
                <a:cs typeface="Arial" panose="020B0604020202020204" pitchFamily="34" charset="0"/>
              </a:rPr>
              <a:t>Organizational</a:t>
            </a:r>
          </a:p>
          <a:p>
            <a:pPr algn="ctr"/>
            <a:r>
              <a:rPr lang="en-US" sz="1600">
                <a:latin typeface="Arial" panose="020B0604020202020204" pitchFamily="34" charset="0"/>
                <a:cs typeface="Arial" panose="020B0604020202020204" pitchFamily="34" charset="0"/>
              </a:rPr>
              <a:t>Signature Behaviors </a:t>
            </a:r>
          </a:p>
          <a:p>
            <a:pPr algn="ctr"/>
            <a:r>
              <a:rPr lang="en-US" sz="1600">
                <a:latin typeface="Arial" panose="020B0604020202020204" pitchFamily="34" charset="0"/>
                <a:cs typeface="Arial" panose="020B0604020202020204" pitchFamily="34" charset="0"/>
              </a:rPr>
              <a:t>Coast Guard Core Values </a:t>
            </a:r>
          </a:p>
          <a:p>
            <a:pPr algn="ctr"/>
            <a:r>
              <a:rPr lang="en-US" sz="1600">
                <a:latin typeface="Arial" panose="020B0604020202020204" pitchFamily="34" charset="0"/>
                <a:cs typeface="Arial" panose="020B0604020202020204" pitchFamily="34" charset="0"/>
              </a:rPr>
              <a:t>Coast Guard Ethos</a:t>
            </a:r>
          </a:p>
          <a:p>
            <a:pPr algn="ctr"/>
            <a:r>
              <a:rPr lang="en-US" sz="1600">
                <a:latin typeface="Arial" panose="020B0604020202020204" pitchFamily="34" charset="0"/>
                <a:cs typeface="Arial" panose="020B0604020202020204" pitchFamily="34" charset="0"/>
              </a:rPr>
              <a:t>Core Attributes </a:t>
            </a:r>
          </a:p>
        </p:txBody>
      </p:sp>
      <p:sp>
        <p:nvSpPr>
          <p:cNvPr id="3" name="TextBox 2"/>
          <p:cNvSpPr txBox="1"/>
          <p:nvPr/>
        </p:nvSpPr>
        <p:spPr>
          <a:xfrm>
            <a:off x="5128783" y="4725023"/>
            <a:ext cx="2763199" cy="1600438"/>
          </a:xfrm>
          <a:prstGeom prst="rect">
            <a:avLst/>
          </a:prstGeom>
          <a:noFill/>
          <a:ln>
            <a:solidFill>
              <a:schemeClr val="accent1"/>
            </a:solidFill>
          </a:ln>
        </p:spPr>
        <p:txBody>
          <a:bodyPr wrap="square" rtlCol="0">
            <a:spAutoFit/>
          </a:bodyPr>
          <a:lstStyle/>
          <a:p>
            <a:pPr algn="ctr"/>
            <a:r>
              <a:rPr lang="en-US" b="1">
                <a:latin typeface="Arial" panose="020B0604020202020204" pitchFamily="34" charset="0"/>
                <a:cs typeface="Arial" panose="020B0604020202020204" pitchFamily="34" charset="0"/>
              </a:rPr>
              <a:t>Individual</a:t>
            </a:r>
          </a:p>
          <a:p>
            <a:pPr algn="ctr"/>
            <a:r>
              <a:rPr lang="en-US" sz="1600">
                <a:latin typeface="Arial" panose="020B0604020202020204" pitchFamily="34" charset="0"/>
                <a:cs typeface="Arial" panose="020B0604020202020204" pitchFamily="34" charset="0"/>
              </a:rPr>
              <a:t>Emotional Intelligence </a:t>
            </a:r>
          </a:p>
          <a:p>
            <a:pPr algn="ctr"/>
            <a:r>
              <a:rPr lang="en-US" sz="1600">
                <a:latin typeface="Arial" panose="020B0604020202020204" pitchFamily="34" charset="0"/>
                <a:cs typeface="Arial" panose="020B0604020202020204" pitchFamily="34" charset="0"/>
              </a:rPr>
              <a:t>Energy Management</a:t>
            </a:r>
          </a:p>
          <a:p>
            <a:pPr algn="ctr"/>
            <a:r>
              <a:rPr lang="en-US" sz="1600">
                <a:latin typeface="Arial" panose="020B0604020202020204" pitchFamily="34" charset="0"/>
                <a:cs typeface="Arial" panose="020B0604020202020204" pitchFamily="34" charset="0"/>
              </a:rPr>
              <a:t>Healthy Behaviors</a:t>
            </a:r>
          </a:p>
          <a:p>
            <a:pPr algn="ctr"/>
            <a:r>
              <a:rPr lang="en-US" sz="1600">
                <a:latin typeface="Arial" panose="020B0604020202020204" pitchFamily="34" charset="0"/>
                <a:cs typeface="Arial" panose="020B0604020202020204" pitchFamily="34" charset="0"/>
              </a:rPr>
              <a:t>Effective Coping </a:t>
            </a:r>
          </a:p>
          <a:p>
            <a:pPr algn="ctr"/>
            <a:r>
              <a:rPr lang="en-US" sz="1600">
                <a:latin typeface="Arial" panose="020B0604020202020204" pitchFamily="34" charset="0"/>
                <a:cs typeface="Arial" panose="020B0604020202020204" pitchFamily="34" charset="0"/>
              </a:rPr>
              <a:t>Individual Values </a:t>
            </a:r>
          </a:p>
        </p:txBody>
      </p:sp>
      <p:sp>
        <p:nvSpPr>
          <p:cNvPr id="10" name="TextBox 9"/>
          <p:cNvSpPr txBox="1"/>
          <p:nvPr/>
        </p:nvSpPr>
        <p:spPr>
          <a:xfrm>
            <a:off x="2678703" y="2140694"/>
            <a:ext cx="3841116" cy="523220"/>
          </a:xfrm>
          <a:prstGeom prst="rect">
            <a:avLst/>
          </a:prstGeom>
          <a:noFill/>
        </p:spPr>
        <p:txBody>
          <a:bodyPr wrap="none" lIns="91440" tIns="45720" rIns="91440" bIns="45720" rtlCol="0" anchor="t">
            <a:spAutoFit/>
          </a:bodyPr>
          <a:lstStyle/>
          <a:p>
            <a:r>
              <a:rPr lang="en-US" sz="2800" b="1" dirty="0">
                <a:solidFill>
                  <a:schemeClr val="bg1"/>
                </a:solidFill>
                <a:latin typeface="Arial"/>
                <a:cs typeface="Arial"/>
              </a:rPr>
              <a:t>Culture of Excellence</a:t>
            </a:r>
          </a:p>
        </p:txBody>
      </p:sp>
      <p:grpSp>
        <p:nvGrpSpPr>
          <p:cNvPr id="11" name="Group 10"/>
          <p:cNvGrpSpPr/>
          <p:nvPr/>
        </p:nvGrpSpPr>
        <p:grpSpPr>
          <a:xfrm>
            <a:off x="-1" y="13202"/>
            <a:ext cx="9144000" cy="1191237"/>
            <a:chOff x="-9633285" y="1601170"/>
            <a:chExt cx="9144000" cy="1191237"/>
          </a:xfrm>
        </p:grpSpPr>
        <p:sp>
          <p:nvSpPr>
            <p:cNvPr id="12"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13" name="Group 12"/>
            <p:cNvGrpSpPr/>
            <p:nvPr/>
          </p:nvGrpSpPr>
          <p:grpSpPr>
            <a:xfrm>
              <a:off x="-7813493" y="1786199"/>
              <a:ext cx="896528" cy="915114"/>
              <a:chOff x="-914400" y="1752600"/>
              <a:chExt cx="816935" cy="816935"/>
            </a:xfrm>
          </p:grpSpPr>
          <p:sp>
            <p:nvSpPr>
              <p:cNvPr id="19" name="Oval 1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0" name="Picture 19"/>
              <p:cNvPicPr>
                <a:picLocks noChangeAspect="1"/>
              </p:cNvPicPr>
              <p:nvPr/>
            </p:nvPicPr>
            <p:blipFill>
              <a:blip r:embed="rId6">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4" name="Group 13"/>
            <p:cNvGrpSpPr/>
            <p:nvPr/>
          </p:nvGrpSpPr>
          <p:grpSpPr>
            <a:xfrm>
              <a:off x="-8699263" y="1786199"/>
              <a:ext cx="883997" cy="877900"/>
              <a:chOff x="9134475" y="914400"/>
              <a:chExt cx="883997" cy="877900"/>
            </a:xfrm>
          </p:grpSpPr>
          <p:sp>
            <p:nvSpPr>
              <p:cNvPr id="17" name="Oval 16"/>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7">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0631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27458"/>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lvl="0">
              <a:lnSpc>
                <a:spcPct val="100000"/>
              </a:lnSpc>
              <a:spcBef>
                <a:spcPts val="0"/>
              </a:spcBef>
            </a:pPr>
            <a:r>
              <a:rPr lang="en-US" sz="1800" b="1">
                <a:latin typeface="Arial" panose="020B0604020202020204" pitchFamily="34" charset="0"/>
                <a:cs typeface="Arial" panose="020B0604020202020204" pitchFamily="34" charset="0"/>
              </a:rPr>
              <a:t>DEFINE</a:t>
            </a:r>
            <a:r>
              <a:rPr lang="en-US" sz="1800">
                <a:latin typeface="Arial" panose="020B0604020202020204" pitchFamily="34" charset="0"/>
                <a:cs typeface="Arial" panose="020B0604020202020204" pitchFamily="34" charset="0"/>
              </a:rPr>
              <a:t> and </a:t>
            </a:r>
            <a:r>
              <a:rPr lang="en-US" sz="1800" b="1">
                <a:latin typeface="Arial" panose="020B0604020202020204" pitchFamily="34" charset="0"/>
                <a:cs typeface="Arial" panose="020B0604020202020204" pitchFamily="34" charset="0"/>
              </a:rPr>
              <a:t>DESCRIBE </a:t>
            </a:r>
            <a:r>
              <a:rPr lang="en-US" sz="1800">
                <a:latin typeface="Arial" panose="020B0604020202020204" pitchFamily="34" charset="0"/>
                <a:cs typeface="Arial" panose="020B0604020202020204" pitchFamily="34" charset="0"/>
              </a:rPr>
              <a:t>Culture of Excellence (</a:t>
            </a:r>
            <a:r>
              <a:rPr lang="en-US" sz="1800" err="1">
                <a:latin typeface="Arial" panose="020B0604020202020204" pitchFamily="34" charset="0"/>
                <a:cs typeface="Arial" panose="020B0604020202020204" pitchFamily="34" charset="0"/>
              </a:rPr>
              <a:t>CoE</a:t>
            </a:r>
            <a:r>
              <a:rPr lang="en-US" sz="1800">
                <a:latin typeface="Arial" panose="020B0604020202020204" pitchFamily="34" charset="0"/>
                <a:cs typeface="Arial" panose="020B0604020202020204" pitchFamily="34" charset="0"/>
              </a:rPr>
              <a:t>) and programs that promote readiness in order to be Ready, Relevant, and Responsive</a:t>
            </a:r>
          </a:p>
          <a:p>
            <a:pPr lvl="0">
              <a:lnSpc>
                <a:spcPct val="100000"/>
              </a:lnSpc>
              <a:spcBef>
                <a:spcPts val="0"/>
              </a:spcBef>
            </a:pPr>
            <a:endParaRPr lang="en-US" sz="1800" b="1">
              <a:latin typeface="Arial" panose="020B0604020202020204" pitchFamily="34" charset="0"/>
              <a:cs typeface="Arial" panose="020B0604020202020204" pitchFamily="34" charset="0"/>
            </a:endParaRPr>
          </a:p>
          <a:p>
            <a:pPr lvl="0">
              <a:lnSpc>
                <a:spcPct val="100000"/>
              </a:lnSpc>
              <a:spcBef>
                <a:spcPts val="0"/>
              </a:spcBef>
            </a:pPr>
            <a:r>
              <a:rPr lang="en-US" sz="1800" b="1">
                <a:solidFill>
                  <a:prstClr val="black"/>
                </a:solidFill>
                <a:latin typeface="Arial" panose="020B0604020202020204" pitchFamily="34" charset="0"/>
                <a:cs typeface="Arial" panose="020B0604020202020204" pitchFamily="34" charset="0"/>
              </a:rPr>
              <a:t>DEFINE</a:t>
            </a:r>
            <a:r>
              <a:rPr lang="en-US" sz="1800">
                <a:solidFill>
                  <a:prstClr val="black"/>
                </a:solidFill>
                <a:latin typeface="Arial" panose="020B0604020202020204" pitchFamily="34" charset="0"/>
                <a:cs typeface="Arial" panose="020B0604020202020204" pitchFamily="34" charset="0"/>
              </a:rPr>
              <a:t> and </a:t>
            </a:r>
            <a:r>
              <a:rPr lang="en-US" sz="1800" b="1">
                <a:solidFill>
                  <a:prstClr val="black"/>
                </a:solidFill>
                <a:latin typeface="Arial" panose="020B0604020202020204" pitchFamily="34" charset="0"/>
                <a:cs typeface="Arial" panose="020B0604020202020204" pitchFamily="34" charset="0"/>
              </a:rPr>
              <a:t>DESCRIBE</a:t>
            </a:r>
            <a:r>
              <a:rPr lang="en-US" sz="1800">
                <a:solidFill>
                  <a:prstClr val="black"/>
                </a:solidFill>
                <a:latin typeface="Arial" panose="020B0604020202020204" pitchFamily="34" charset="0"/>
                <a:cs typeface="Arial" panose="020B0604020202020204" pitchFamily="34" charset="0"/>
              </a:rPr>
              <a:t> Signature Behaviors and their relationship to Coast Guard readiness</a:t>
            </a:r>
            <a:endParaRPr lang="en-US" sz="1800" b="1">
              <a:latin typeface="Arial" panose="020B0604020202020204" pitchFamily="34" charset="0"/>
              <a:cs typeface="Arial" panose="020B0604020202020204" pitchFamily="34" charset="0"/>
            </a:endParaRPr>
          </a:p>
          <a:p>
            <a:pPr>
              <a:lnSpc>
                <a:spcPct val="100000"/>
              </a:lnSpc>
              <a:spcBef>
                <a:spcPts val="0"/>
              </a:spcBef>
            </a:pPr>
            <a:endParaRPr lang="en-US" sz="1800" b="1">
              <a:latin typeface="Arial" panose="020B0604020202020204" pitchFamily="34" charset="0"/>
              <a:cs typeface="Arial" panose="020B0604020202020204" pitchFamily="34" charset="0"/>
            </a:endParaRPr>
          </a:p>
          <a:p>
            <a:pPr>
              <a:lnSpc>
                <a:spcPct val="100000"/>
              </a:lnSpc>
              <a:spcBef>
                <a:spcPts val="0"/>
              </a:spcBef>
            </a:pPr>
            <a:r>
              <a:rPr lang="en-US" sz="1800" b="1">
                <a:latin typeface="Arial" panose="020B0604020202020204" pitchFamily="34" charset="0"/>
                <a:cs typeface="Arial" panose="020B0604020202020204" pitchFamily="34" charset="0"/>
              </a:rPr>
              <a:t>DEFINE </a:t>
            </a:r>
            <a:r>
              <a:rPr lang="en-US" sz="1800">
                <a:latin typeface="Arial" panose="020B0604020202020204" pitchFamily="34" charset="0"/>
                <a:cs typeface="Arial" panose="020B0604020202020204" pitchFamily="34" charset="0"/>
              </a:rPr>
              <a:t>Coast Guard Core Values, Coast Guard Ethos, and Core Attributes and </a:t>
            </a:r>
            <a:r>
              <a:rPr lang="en-US" sz="1800" b="1">
                <a:latin typeface="Arial" panose="020B0604020202020204" pitchFamily="34" charset="0"/>
                <a:cs typeface="Arial" panose="020B0604020202020204" pitchFamily="34" charset="0"/>
              </a:rPr>
              <a:t>IDENTIFY</a:t>
            </a:r>
            <a:r>
              <a:rPr lang="en-US" sz="1800">
                <a:latin typeface="Arial" panose="020B0604020202020204" pitchFamily="34" charset="0"/>
                <a:cs typeface="Arial" panose="020B0604020202020204" pitchFamily="34" charset="0"/>
              </a:rPr>
              <a:t> their relationship to Signature Behaviors</a:t>
            </a:r>
          </a:p>
          <a:p>
            <a:pPr marL="0" lvl="0" indent="0">
              <a:lnSpc>
                <a:spcPct val="100000"/>
              </a:lnSpc>
              <a:spcBef>
                <a:spcPts val="0"/>
              </a:spcBef>
              <a:buNone/>
            </a:pPr>
            <a:endParaRPr lang="en-US" sz="180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8" name="Group 7"/>
          <p:cNvGrpSpPr/>
          <p:nvPr/>
        </p:nvGrpSpPr>
        <p:grpSpPr>
          <a:xfrm>
            <a:off x="0" y="-1"/>
            <a:ext cx="9144000" cy="1191237"/>
            <a:chOff x="-9633285" y="1601170"/>
            <a:chExt cx="9144000" cy="1191237"/>
          </a:xfrm>
        </p:grpSpPr>
        <p:sp>
          <p:nvSpPr>
            <p:cNvPr id="9"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10" name="Group 9"/>
            <p:cNvGrpSpPr/>
            <p:nvPr/>
          </p:nvGrpSpPr>
          <p:grpSpPr>
            <a:xfrm>
              <a:off x="-7813493" y="1786199"/>
              <a:ext cx="896528" cy="915114"/>
              <a:chOff x="-914400" y="1752600"/>
              <a:chExt cx="816935" cy="816935"/>
            </a:xfrm>
          </p:grpSpPr>
          <p:sp>
            <p:nvSpPr>
              <p:cNvPr id="15" name="Oval 1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1" name="Group 10"/>
            <p:cNvGrpSpPr/>
            <p:nvPr/>
          </p:nvGrpSpPr>
          <p:grpSpPr>
            <a:xfrm>
              <a:off x="-8699263" y="1786199"/>
              <a:ext cx="883997" cy="877900"/>
              <a:chOff x="9134475" y="914400"/>
              <a:chExt cx="883997" cy="877900"/>
            </a:xfrm>
          </p:grpSpPr>
          <p:sp>
            <p:nvSpPr>
              <p:cNvPr id="13" name="Oval 1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73134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86154" y="1388503"/>
            <a:ext cx="8206154" cy="5035743"/>
          </a:xfrm>
        </p:spPr>
        <p:txBody>
          <a:bodyPr lIns="0" tIns="0" rIns="0" bIns="0" anchor="b" anchorCtr="0">
            <a:normAutofit fontScale="90000"/>
          </a:bodyPr>
          <a:lstStyle/>
          <a:p>
            <a:pPr algn="ctr"/>
            <a:r>
              <a:rPr lang="en-US" sz="3600" dirty="0"/>
              <a:t>"T</a:t>
            </a:r>
            <a:r>
              <a:rPr lang="en-US" sz="3600" dirty="0">
                <a:latin typeface="Arial"/>
                <a:cs typeface="Arial"/>
              </a:rPr>
              <a:t>omorrow looks different.  So will we. </a:t>
            </a:r>
            <a:br>
              <a:rPr lang="en-US" sz="3600" dirty="0">
                <a:latin typeface="Arial"/>
              </a:rPr>
            </a:br>
            <a:r>
              <a:rPr lang="en-US" sz="3600" dirty="0">
                <a:latin typeface="Arial"/>
                <a:cs typeface="Arial"/>
              </a:rPr>
              <a:t>We will be a more adaptive and connected Coast Guard that generates sustained </a:t>
            </a:r>
            <a:r>
              <a:rPr lang="en-US" sz="3600" dirty="0">
                <a:highlight>
                  <a:srgbClr val="FFFF00"/>
                </a:highlight>
                <a:latin typeface="Arial"/>
                <a:cs typeface="Arial"/>
              </a:rPr>
              <a:t>readiness, resilience, and capability</a:t>
            </a:r>
            <a:br>
              <a:rPr lang="en-US" sz="3600" dirty="0">
                <a:highlight>
                  <a:srgbClr val="FFFF00"/>
                </a:highlight>
                <a:latin typeface="Arial"/>
              </a:rPr>
            </a:br>
            <a:r>
              <a:rPr lang="en-US" sz="3600" dirty="0">
                <a:latin typeface="Arial"/>
                <a:cs typeface="Arial"/>
              </a:rPr>
              <a:t> </a:t>
            </a:r>
            <a:r>
              <a:rPr lang="en-US" sz="3600" b="1" dirty="0">
                <a:latin typeface="Arial"/>
                <a:cs typeface="Arial"/>
              </a:rPr>
              <a:t>in new ways </a:t>
            </a:r>
            <a:br>
              <a:rPr lang="en-US" sz="3600" b="1" dirty="0">
                <a:latin typeface="Arial"/>
              </a:rPr>
            </a:br>
            <a:r>
              <a:rPr lang="en-US" sz="3600" dirty="0">
                <a:latin typeface="Arial"/>
                <a:cs typeface="Arial"/>
              </a:rPr>
              <a:t>to enhance our Nations maritime safety  security and prosperity." </a:t>
            </a:r>
            <a:br>
              <a:rPr lang="en-US" sz="3600" dirty="0">
                <a:latin typeface="Arial"/>
              </a:rPr>
            </a:br>
            <a:br>
              <a:rPr lang="en-US" sz="3600" dirty="0">
                <a:latin typeface="Arial"/>
              </a:rPr>
            </a:br>
            <a:r>
              <a:rPr lang="en-US" sz="3600" dirty="0">
                <a:latin typeface="Arial"/>
                <a:cs typeface="Arial"/>
              </a:rPr>
              <a:t>ADMIRAL LINDA FAGAN, </a:t>
            </a:r>
            <a:br>
              <a:rPr lang="en-US" sz="3600" dirty="0">
                <a:latin typeface="Arial"/>
              </a:rPr>
            </a:br>
            <a:r>
              <a:rPr lang="en-US" sz="3600" dirty="0">
                <a:latin typeface="Arial"/>
                <a:cs typeface="Arial"/>
              </a:rPr>
              <a:t>1 JUNE 2022</a:t>
            </a:r>
            <a:r>
              <a:rPr lang="en-US" sz="3600" dirty="0"/>
              <a:t> </a:t>
            </a:r>
            <a:endParaRPr lang="en-US" sz="3600" b="1" dirty="0">
              <a:latin typeface="Times New Roman" pitchFamily="18" charset="0"/>
              <a:cs typeface="Times New Roman"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7" name="Group 6"/>
          <p:cNvGrpSpPr/>
          <p:nvPr/>
        </p:nvGrpSpPr>
        <p:grpSpPr>
          <a:xfrm>
            <a:off x="9646" y="-1"/>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699246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33046" y="1247955"/>
            <a:ext cx="8184096" cy="5139397"/>
          </a:xfrm>
        </p:spPr>
        <p:txBody>
          <a:bodyPr lIns="0" tIns="0" rIns="0" bIns="0" anchor="b" anchorCtr="0">
            <a:normAutofit/>
          </a:bodyPr>
          <a:lstStyle/>
          <a:p>
            <a:pPr algn="ctr"/>
            <a:r>
              <a:rPr lang="en-US" sz="3600" b="1">
                <a:solidFill>
                  <a:srgbClr val="FF0000"/>
                </a:solidFill>
                <a:latin typeface="Arial"/>
                <a:cs typeface="Arial"/>
              </a:rPr>
              <a:t>People First, Mission Always</a:t>
            </a:r>
            <a:br>
              <a:rPr lang="en-US" sz="3600">
                <a:latin typeface="Arial"/>
                <a:cs typeface="Arial"/>
              </a:rPr>
            </a:br>
            <a:r>
              <a:rPr lang="en-US" sz="3000">
                <a:latin typeface="Arial"/>
                <a:cs typeface="Arial"/>
              </a:rPr>
              <a:t>Individuals are the fabric of our Service, and we must ensure they are valued, respected, and rewarded. Our people are not cogs or inventory; their diverse talents, skills, and interests are the reasons we are able to succeed in our missions. We need to move toward a business model that accepts and rewards this individuality and away from one that places all members on like paths and timelines. Mission excellence is only possible through an empowered workforce.</a:t>
            </a:r>
            <a:endParaRPr lang="en-US" sz="3600">
              <a:latin typeface="Arial"/>
              <a:cs typeface="Aria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7" name="Group 6"/>
          <p:cNvGrpSpPr/>
          <p:nvPr/>
        </p:nvGrpSpPr>
        <p:grpSpPr>
          <a:xfrm>
            <a:off x="9646" y="-1"/>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972951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49442" y="1427458"/>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Readiness, Resilience, and Capability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361594174"/>
              </p:ext>
            </p:extLst>
          </p:nvPr>
        </p:nvGraphicFramePr>
        <p:xfrm>
          <a:off x="1190746" y="2241770"/>
          <a:ext cx="6781800" cy="2648607"/>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20000"/>
                    </a:ext>
                  </a:extLst>
                </a:gridCol>
              </a:tblGrid>
              <a:tr h="2648607">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ü"/>
                      </a:pPr>
                      <a:r>
                        <a:rPr lang="en-US" sz="1800" b="0" baseline="0">
                          <a:solidFill>
                            <a:schemeClr val="tx1"/>
                          </a:solidFill>
                          <a:latin typeface="Arial"/>
                          <a:cs typeface="Arial"/>
                        </a:rPr>
                        <a:t>Empowers Coast Guard men and women</a:t>
                      </a:r>
                      <a:endParaRPr lang="en-US" sz="1800" b="0" baseline="0" err="1">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baseline="0">
                        <a:solidFill>
                          <a:prstClr val="black"/>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Maximize personal readiness</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baseline="0">
                        <a:solidFill>
                          <a:prstClr val="black"/>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a:solidFill>
                            <a:prstClr val="black"/>
                          </a:solidFill>
                          <a:latin typeface="Arial" panose="020B0604020202020204" pitchFamily="34" charset="0"/>
                          <a:cs typeface="Arial" panose="020B0604020202020204" pitchFamily="34" charset="0"/>
                        </a:rPr>
                        <a:t>Maintain</a:t>
                      </a:r>
                      <a:r>
                        <a:rPr lang="en-US" sz="1800" b="0" baseline="0">
                          <a:solidFill>
                            <a:prstClr val="black"/>
                          </a:solidFill>
                          <a:latin typeface="Arial" panose="020B0604020202020204" pitchFamily="34" charset="0"/>
                          <a:cs typeface="Arial" panose="020B0604020202020204" pitchFamily="34" charset="0"/>
                        </a:rPr>
                        <a:t> resiliency of the force</a:t>
                      </a:r>
                      <a:r>
                        <a:rPr lang="en-US" sz="1800" b="0">
                          <a:solidFill>
                            <a:prstClr val="black"/>
                          </a:solidFill>
                          <a:latin typeface="Arial" panose="020B0604020202020204" pitchFamily="34" charset="0"/>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a:solidFill>
                          <a:prstClr val="black"/>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Promote Signature Behaviors</a:t>
                      </a:r>
                      <a:r>
                        <a:rPr lang="en-US" sz="1800" baseline="0">
                          <a:latin typeface="Arial" panose="020B0604020202020204" pitchFamily="34" charset="0"/>
                          <a:cs typeface="Arial" panose="020B0604020202020204" pitchFamily="34" charset="0"/>
                        </a:rPr>
                        <a:t> the force</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aseline="0">
                          <a:latin typeface="Arial" panose="020B0604020202020204" pitchFamily="34" charset="0"/>
                          <a:cs typeface="Arial" panose="020B0604020202020204" pitchFamily="34" charset="0"/>
                        </a:rPr>
                        <a:t>Promote Signature Behaviors </a:t>
                      </a: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pSp>
        <p:nvGrpSpPr>
          <p:cNvPr id="7" name="Group 6"/>
          <p:cNvGrpSpPr/>
          <p:nvPr/>
        </p:nvGrpSpPr>
        <p:grpSpPr>
          <a:xfrm>
            <a:off x="9646" y="-1"/>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778086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7085" y="145217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Culture of Excellence (COE) </a:t>
            </a:r>
          </a:p>
        </p:txBody>
      </p:sp>
      <p:sp>
        <p:nvSpPr>
          <p:cNvPr id="7171" name="Rectangle 3"/>
          <p:cNvSpPr>
            <a:spLocks noGrp="1" noChangeArrowheads="1"/>
          </p:cNvSpPr>
          <p:nvPr>
            <p:ph type="body" sz="half" idx="4294967295"/>
          </p:nvPr>
        </p:nvSpPr>
        <p:spPr>
          <a:xfrm>
            <a:off x="552368" y="2247900"/>
            <a:ext cx="8220157" cy="3581400"/>
          </a:xfrm>
        </p:spPr>
        <p:txBody>
          <a:bodyPr vert="horz" lIns="91440" tIns="45720" rIns="91440" bIns="45720" rtlCol="0" anchor="t">
            <a:noAutofit/>
          </a:bodyPr>
          <a:lstStyle/>
          <a:p>
            <a:pPr>
              <a:lnSpc>
                <a:spcPct val="100000"/>
              </a:lnSpc>
              <a:spcBef>
                <a:spcPts val="0"/>
              </a:spcBef>
            </a:pPr>
            <a:r>
              <a:rPr lang="en-US" sz="1800">
                <a:latin typeface="Arial"/>
                <a:cs typeface="Arial"/>
              </a:rPr>
              <a:t>The Culture of Excellence (</a:t>
            </a:r>
            <a:r>
              <a:rPr lang="en-US" sz="1800" err="1">
                <a:latin typeface="Arial"/>
                <a:cs typeface="Arial"/>
              </a:rPr>
              <a:t>CoE</a:t>
            </a:r>
            <a:r>
              <a:rPr lang="en-US" sz="1800">
                <a:latin typeface="Arial"/>
                <a:cs typeface="Arial"/>
              </a:rPr>
              <a:t>) empowers Coast Guard members to support a culture of healthy norms and consistently engage in behavior that propels a higher cultural standard and optimizes human performance</a:t>
            </a:r>
          </a:p>
          <a:p>
            <a:pPr marL="0" indent="0">
              <a:lnSpc>
                <a:spcPct val="100000"/>
              </a:lnSpc>
              <a:spcBef>
                <a:spcPts val="0"/>
              </a:spcBef>
              <a:buNone/>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a:cs typeface="Arial"/>
              </a:rPr>
              <a:t>Three Core Themes:</a:t>
            </a:r>
            <a:br>
              <a:rPr lang="en-US" sz="1800">
                <a:latin typeface="Arial"/>
                <a:cs typeface="Arial"/>
              </a:rPr>
            </a:br>
            <a:endParaRPr lang="en-US" sz="1800">
              <a:latin typeface="Arial" panose="020B0604020202020204" pitchFamily="34" charset="0"/>
              <a:cs typeface="Arial" panose="020B0604020202020204" pitchFamily="34" charset="0"/>
            </a:endParaRPr>
          </a:p>
          <a:p>
            <a:pPr lvl="1">
              <a:lnSpc>
                <a:spcPct val="100000"/>
              </a:lnSpc>
              <a:spcBef>
                <a:spcPts val="0"/>
              </a:spcBef>
            </a:pPr>
            <a:r>
              <a:rPr lang="en-US" sz="1600" b="1">
                <a:latin typeface="Arial"/>
                <a:cs typeface="Arial"/>
              </a:rPr>
              <a:t>Toughness</a:t>
            </a:r>
            <a:r>
              <a:rPr lang="en-US" sz="1600">
                <a:latin typeface="Arial"/>
                <a:cs typeface="Arial"/>
              </a:rPr>
              <a:t>: Encompasses physical fitness, psychological strength and emotional resilience. All three work to increase members' readiness.</a:t>
            </a:r>
          </a:p>
          <a:p>
            <a:pPr lvl="1">
              <a:lnSpc>
                <a:spcPct val="100000"/>
              </a:lnSpc>
              <a:spcBef>
                <a:spcPts val="0"/>
              </a:spcBef>
            </a:pPr>
            <a:endParaRPr lang="en-US" sz="1600" b="1">
              <a:latin typeface="Arial" panose="020B0604020202020204" pitchFamily="34" charset="0"/>
              <a:cs typeface="Arial" panose="020B0604020202020204" pitchFamily="34" charset="0"/>
            </a:endParaRPr>
          </a:p>
          <a:p>
            <a:pPr lvl="1">
              <a:lnSpc>
                <a:spcPct val="100000"/>
              </a:lnSpc>
              <a:spcBef>
                <a:spcPts val="0"/>
              </a:spcBef>
            </a:pPr>
            <a:r>
              <a:rPr lang="en-US" sz="1600" b="1">
                <a:latin typeface="Arial" panose="020B0604020202020204" pitchFamily="34" charset="0"/>
                <a:cs typeface="Arial" panose="020B0604020202020204" pitchFamily="34" charset="0"/>
              </a:rPr>
              <a:t>Trust</a:t>
            </a:r>
            <a:r>
              <a:rPr lang="en-US" sz="1600">
                <a:latin typeface="Arial" panose="020B0604020202020204" pitchFamily="34" charset="0"/>
                <a:cs typeface="Arial" panose="020B0604020202020204" pitchFamily="34" charset="0"/>
              </a:rPr>
              <a:t>: The reciprocal, transparent commitment between inclusive teams, leaders, peers and subordinates that contributes to an authentic environment with reduced bias and promotes learning and self-improvement.</a:t>
            </a:r>
          </a:p>
          <a:p>
            <a:pPr lvl="1">
              <a:lnSpc>
                <a:spcPct val="100000"/>
              </a:lnSpc>
              <a:spcBef>
                <a:spcPts val="0"/>
              </a:spcBef>
            </a:pPr>
            <a:endParaRPr lang="en-US" sz="1600" b="1">
              <a:latin typeface="Arial" panose="020B0604020202020204" pitchFamily="34" charset="0"/>
              <a:cs typeface="Arial" panose="020B0604020202020204" pitchFamily="34" charset="0"/>
            </a:endParaRPr>
          </a:p>
          <a:p>
            <a:pPr lvl="1">
              <a:lnSpc>
                <a:spcPct val="100000"/>
              </a:lnSpc>
              <a:spcBef>
                <a:spcPts val="0"/>
              </a:spcBef>
            </a:pPr>
            <a:r>
              <a:rPr lang="en-US" sz="1600" b="1">
                <a:latin typeface="Arial"/>
                <a:cs typeface="Arial"/>
              </a:rPr>
              <a:t>Connectedness: </a:t>
            </a:r>
            <a:r>
              <a:rPr lang="en-US" sz="1600">
                <a:latin typeface="Arial"/>
                <a:cs typeface="Arial"/>
              </a:rPr>
              <a:t>Strong relationships act as the glue that keep our members, families, and civilians together through rough seas. </a:t>
            </a:r>
            <a:endParaRPr lang="en-US" sz="1600">
              <a:latin typeface="Arial" panose="020B0604020202020204" pitchFamily="34" charset="0"/>
              <a:cs typeface="Arial" panose="020B0604020202020204" pitchFamily="34" charset="0"/>
            </a:endParaRPr>
          </a:p>
          <a:p>
            <a:pPr marL="0" indent="0">
              <a:lnSpc>
                <a:spcPct val="100000"/>
              </a:lnSpc>
              <a:spcBef>
                <a:spcPts val="0"/>
              </a:spcBef>
              <a:buNone/>
            </a:pPr>
            <a:endParaRPr lang="en-US" sz="1600">
              <a:latin typeface="Arial" panose="020B0604020202020204" pitchFamily="34" charset="0"/>
              <a:cs typeface="Arial" panose="020B0604020202020204" pitchFamily="34" charset="0"/>
            </a:endParaRPr>
          </a:p>
          <a:p>
            <a:pPr marL="0" lvl="0" indent="0">
              <a:lnSpc>
                <a:spcPct val="100000"/>
              </a:lnSpc>
              <a:spcBef>
                <a:spcPts val="0"/>
              </a:spcBef>
              <a:buNone/>
            </a:pPr>
            <a:endParaRPr lang="en-US" sz="1600">
              <a:latin typeface="Arial" charset="0"/>
              <a:ea typeface="ＭＳ Ｐゴシック" charset="0"/>
              <a:cs typeface="ＭＳ Ｐゴシック"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1" y="3464"/>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138659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49442" y="1427458"/>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Leadership Challenge Assessment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67232157"/>
              </p:ext>
            </p:extLst>
          </p:nvPr>
        </p:nvGraphicFramePr>
        <p:xfrm>
          <a:off x="395037" y="2215816"/>
          <a:ext cx="8454189" cy="4260221"/>
        </p:xfrm>
        <a:graphic>
          <a:graphicData uri="http://schemas.openxmlformats.org/drawingml/2006/table">
            <a:tbl>
              <a:tblPr firstRow="1" bandRow="1">
                <a:tableStyleId>{5C22544A-7EE6-4342-B048-85BDC9FD1C3A}</a:tableStyleId>
              </a:tblPr>
              <a:tblGrid>
                <a:gridCol w="2818063">
                  <a:extLst>
                    <a:ext uri="{9D8B030D-6E8A-4147-A177-3AD203B41FA5}">
                      <a16:colId xmlns:a16="http://schemas.microsoft.com/office/drawing/2014/main" val="20000"/>
                    </a:ext>
                  </a:extLst>
                </a:gridCol>
                <a:gridCol w="2818063">
                  <a:extLst>
                    <a:ext uri="{9D8B030D-6E8A-4147-A177-3AD203B41FA5}">
                      <a16:colId xmlns:a16="http://schemas.microsoft.com/office/drawing/2014/main" val="20001"/>
                    </a:ext>
                  </a:extLst>
                </a:gridCol>
                <a:gridCol w="2818063">
                  <a:extLst>
                    <a:ext uri="{9D8B030D-6E8A-4147-A177-3AD203B41FA5}">
                      <a16:colId xmlns:a16="http://schemas.microsoft.com/office/drawing/2014/main" val="20002"/>
                    </a:ext>
                  </a:extLst>
                </a:gridCol>
              </a:tblGrid>
              <a:tr h="338649">
                <a:tc>
                  <a:txBody>
                    <a:bodyPr/>
                    <a:lstStyle/>
                    <a:p>
                      <a:pPr algn="ctr"/>
                      <a:r>
                        <a:rPr lang="en-US">
                          <a:latin typeface="Arial" panose="020B0604020202020204" pitchFamily="34" charset="0"/>
                          <a:cs typeface="Arial" panose="020B0604020202020204" pitchFamily="34" charset="0"/>
                        </a:rPr>
                        <a:t>Toughness</a:t>
                      </a:r>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atin typeface="Arial" panose="020B0604020202020204" pitchFamily="34" charset="0"/>
                          <a:cs typeface="Arial" panose="020B0604020202020204" pitchFamily="34" charset="0"/>
                        </a:rPr>
                        <a:t>Trust</a:t>
                      </a:r>
                    </a:p>
                  </a:txBody>
                  <a:tcP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atin typeface="Arial" panose="020B0604020202020204" pitchFamily="34" charset="0"/>
                          <a:cs typeface="Arial" panose="020B0604020202020204" pitchFamily="34" charset="0"/>
                        </a:rPr>
                        <a:t>Connectedness</a:t>
                      </a: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89446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lead by example and strive for personal growth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am honest with my doctors about my health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communicate when I “hit a wall” and take the necessary time to recharge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take proper leave to connect with my family, friends and interests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admit imperfection and am willing to share experiences of perseverance and failure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empower and include my colleagues when possible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contribute to the growth of my shipmates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take care of my shipmates by understanding and respecting their needs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value diverse perspectives and identify and leverage unique skillsets</a:t>
                      </a:r>
                    </a:p>
                    <a:p>
                      <a:pPr marL="285750" indent="-285750">
                        <a:lnSpc>
                          <a:spcPct val="100000"/>
                        </a:lnSpc>
                        <a:spcBef>
                          <a:spcPts val="0"/>
                        </a:spcBef>
                        <a:spcAft>
                          <a:spcPts val="0"/>
                        </a:spcAft>
                        <a:buFont typeface="Wingdings" panose="05000000000000000000" pitchFamily="2" charset="2"/>
                        <a:buChar char="q"/>
                      </a:pPr>
                      <a:r>
                        <a:rPr lang="en-US" sz="1400">
                          <a:effectLst/>
                          <a:latin typeface="Arial" panose="020B0604020202020204" pitchFamily="34" charset="0"/>
                          <a:ea typeface="Calibri" panose="020F0502020204030204" pitchFamily="34" charset="0"/>
                          <a:cs typeface="Arial" panose="020B0604020202020204" pitchFamily="34" charset="0"/>
                        </a:rPr>
                        <a:t>I am aware of cognitive bias, unconscious bias and group think and know how to combat each effectively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tell someone if I’m uncertain about my performance in order to proactively correct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employ empathy in decision-making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treat people with respect in all circumstances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am available to shipmates for giving advice and receiving feedback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acknowledge successes and know how to give professional compliments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create opportunities for social connectedness at work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effectLst/>
                          <a:latin typeface="Arial" panose="020B0604020202020204" pitchFamily="34" charset="0"/>
                          <a:ea typeface="Calibri" panose="020F0502020204030204" pitchFamily="34" charset="0"/>
                          <a:cs typeface="Arial" panose="020B0604020202020204" pitchFamily="34" charset="0"/>
                        </a:rPr>
                        <a:t>I regularly invest in relationships and my support network while connecting and mentoring new people on a regular basis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6" name="Group 5"/>
          <p:cNvGrpSpPr/>
          <p:nvPr/>
        </p:nvGrpSpPr>
        <p:grpSpPr>
          <a:xfrm>
            <a:off x="0" y="-1113"/>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477815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49442" y="1427458"/>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Signature Behaviors </a:t>
            </a:r>
          </a:p>
        </p:txBody>
      </p:sp>
      <p:sp>
        <p:nvSpPr>
          <p:cNvPr id="7171" name="Rectangle 3"/>
          <p:cNvSpPr>
            <a:spLocks noGrp="1" noChangeArrowheads="1"/>
          </p:cNvSpPr>
          <p:nvPr>
            <p:ph type="body" sz="half" idx="4294967295"/>
          </p:nvPr>
        </p:nvSpPr>
        <p:spPr>
          <a:xfrm>
            <a:off x="552368" y="2247900"/>
            <a:ext cx="8220157" cy="3581400"/>
          </a:xfrm>
        </p:spPr>
        <p:txBody>
          <a:bodyPr>
            <a:noAutofit/>
          </a:bodyPr>
          <a:lstStyle/>
          <a:p>
            <a:pPr>
              <a:lnSpc>
                <a:spcPct val="100000"/>
              </a:lnSpc>
              <a:spcBef>
                <a:spcPts val="0"/>
              </a:spcBef>
            </a:pPr>
            <a:r>
              <a:rPr lang="en-US" sz="1800">
                <a:latin typeface="Arial" panose="020B0604020202020204" pitchFamily="34" charset="0"/>
                <a:cs typeface="Arial" panose="020B0604020202020204" pitchFamily="34" charset="0"/>
              </a:rPr>
              <a:t>Look beyond programs and policies to bring us back to the very foundation of our proud Coast Guard heritage</a:t>
            </a:r>
          </a:p>
          <a:p>
            <a:pPr>
              <a:lnSpc>
                <a:spcPct val="100000"/>
              </a:lnSpc>
              <a:spcBef>
                <a:spcPts val="0"/>
              </a:spcBef>
            </a:pPr>
            <a:endParaRPr lang="en-US" sz="1800">
              <a:latin typeface="Arial" panose="020B0604020202020204" pitchFamily="34" charset="0"/>
              <a:cs typeface="Arial" panose="020B0604020202020204" pitchFamily="34" charset="0"/>
            </a:endParaRPr>
          </a:p>
          <a:p>
            <a:pPr marL="285750" indent="-285750">
              <a:lnSpc>
                <a:spcPct val="100000"/>
              </a:lnSpc>
              <a:spcBef>
                <a:spcPts val="0"/>
              </a:spcBef>
            </a:pPr>
            <a:r>
              <a:rPr lang="en-US" sz="1800">
                <a:latin typeface="Arial" panose="020B0604020202020204" pitchFamily="34" charset="0"/>
                <a:cs typeface="Arial" panose="020B0604020202020204" pitchFamily="34" charset="0"/>
              </a:rPr>
              <a:t>Establishes behaviors expected from leaders and acceptable behaviors from all Coast Guard members</a:t>
            </a:r>
          </a:p>
          <a:p>
            <a:pPr>
              <a:lnSpc>
                <a:spcPct val="100000"/>
              </a:lnSpc>
              <a:spcBef>
                <a:spcPts val="0"/>
              </a:spcBef>
            </a:pPr>
            <a:endParaRPr lang="en-US" sz="1800">
              <a:latin typeface="Arial" panose="020B0604020202020204" pitchFamily="34" charset="0"/>
              <a:cs typeface="Arial" panose="020B0604020202020204" pitchFamily="34" charset="0"/>
            </a:endParaRPr>
          </a:p>
          <a:p>
            <a:pPr marL="285750" indent="-285750">
              <a:lnSpc>
                <a:spcPct val="100000"/>
              </a:lnSpc>
              <a:spcBef>
                <a:spcPts val="0"/>
              </a:spcBef>
            </a:pPr>
            <a:r>
              <a:rPr lang="en-US" sz="1800">
                <a:latin typeface="Arial" panose="020B0604020202020204" pitchFamily="34" charset="0"/>
                <a:cs typeface="Arial" panose="020B0604020202020204" pitchFamily="34" charset="0"/>
              </a:rPr>
              <a:t>Supports the Coast Guard’s capability to remain Ready, Relevant and Responsive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1" y="-9101"/>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188969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65831"/>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Signature Behaviors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6" name="Table 5"/>
          <p:cNvGraphicFramePr>
            <a:graphicFrameLocks noGrp="1"/>
          </p:cNvGraphicFramePr>
          <p:nvPr/>
        </p:nvGraphicFramePr>
        <p:xfrm>
          <a:off x="502234" y="2245210"/>
          <a:ext cx="8229600" cy="394072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26576">
                <a:tc>
                  <a:txBody>
                    <a:bodyPr/>
                    <a:lstStyle/>
                    <a:p>
                      <a:pPr>
                        <a:spcBef>
                          <a:spcPts val="0"/>
                        </a:spcBef>
                      </a:pPr>
                      <a:r>
                        <a:rPr lang="en-US" altLang="en-US" sz="1800" b="0">
                          <a:solidFill>
                            <a:schemeClr val="tx1"/>
                          </a:solidFill>
                          <a:latin typeface="Arial" panose="020B0604020202020204" pitchFamily="34" charset="0"/>
                          <a:ea typeface="ＭＳ Ｐゴシック" pitchFamily="-128" charset="-128"/>
                          <a:cs typeface="Arial" panose="020B0604020202020204" pitchFamily="34" charset="0"/>
                        </a:rPr>
                        <a:t>Treat every person with </a:t>
                      </a:r>
                      <a:r>
                        <a:rPr lang="en-US" altLang="en-US" sz="1800" b="1" i="1" u="none">
                          <a:solidFill>
                            <a:schemeClr val="tx1"/>
                          </a:solidFill>
                          <a:latin typeface="Arial" panose="020B0604020202020204" pitchFamily="34" charset="0"/>
                          <a:ea typeface="ＭＳ Ｐゴシック" pitchFamily="-128" charset="-128"/>
                          <a:cs typeface="Arial" panose="020B0604020202020204" pitchFamily="34" charset="0"/>
                        </a:rPr>
                        <a:t>respect</a:t>
                      </a:r>
                      <a:endParaRPr lang="en-US" b="1" i="1" u="none">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0"/>
                        </a:spcBef>
                      </a:pPr>
                      <a:r>
                        <a:rPr lang="en-US" altLang="en-US" sz="1800" b="0">
                          <a:solidFill>
                            <a:schemeClr val="tx1"/>
                          </a:solidFill>
                          <a:latin typeface="Arial" panose="020B0604020202020204" pitchFamily="34" charset="0"/>
                          <a:ea typeface="ＭＳ Ｐゴシック" pitchFamily="-128" charset="-128"/>
                          <a:cs typeface="Arial" panose="020B0604020202020204" pitchFamily="34" charset="0"/>
                        </a:rPr>
                        <a:t>Grow </a:t>
                      </a:r>
                      <a:r>
                        <a:rPr lang="en-US" altLang="en-US" sz="1800" b="1" i="1" u="none">
                          <a:solidFill>
                            <a:schemeClr val="tx1"/>
                          </a:solidFill>
                          <a:latin typeface="Arial" panose="020B0604020202020204" pitchFamily="34" charset="0"/>
                          <a:ea typeface="ＭＳ Ｐゴシック" pitchFamily="-128" charset="-128"/>
                          <a:cs typeface="Arial" panose="020B0604020202020204" pitchFamily="34" charset="0"/>
                        </a:rPr>
                        <a:t>personally</a:t>
                      </a:r>
                      <a:r>
                        <a:rPr lang="en-US" altLang="en-US" sz="1800" b="0">
                          <a:solidFill>
                            <a:schemeClr val="tx1"/>
                          </a:solidFill>
                          <a:latin typeface="Arial" panose="020B0604020202020204" pitchFamily="34" charset="0"/>
                          <a:ea typeface="ＭＳ Ｐゴシック" pitchFamily="-128" charset="-128"/>
                          <a:cs typeface="Arial" panose="020B0604020202020204" pitchFamily="34" charset="0"/>
                        </a:rPr>
                        <a:t> and </a:t>
                      </a:r>
                      <a:r>
                        <a:rPr lang="en-US" altLang="en-US" sz="1800" b="1" i="1" u="none">
                          <a:solidFill>
                            <a:schemeClr val="tx1"/>
                          </a:solidFill>
                          <a:latin typeface="Arial" panose="020B0604020202020204" pitchFamily="34" charset="0"/>
                          <a:ea typeface="ＭＳ Ｐゴシック" pitchFamily="-128" charset="-128"/>
                          <a:cs typeface="Arial" panose="020B0604020202020204" pitchFamily="34" charset="0"/>
                        </a:rPr>
                        <a:t>professionally </a:t>
                      </a:r>
                      <a:r>
                        <a:rPr lang="en-US" altLang="en-US" sz="1800" b="0" i="0" u="none">
                          <a:solidFill>
                            <a:schemeClr val="tx1"/>
                          </a:solidFill>
                          <a:latin typeface="Arial" panose="020B0604020202020204" pitchFamily="34" charset="0"/>
                          <a:ea typeface="ＭＳ Ｐゴシック" pitchFamily="-128" charset="-128"/>
                          <a:cs typeface="Arial" panose="020B0604020202020204" pitchFamily="34" charset="0"/>
                        </a:rPr>
                        <a:t>every day</a:t>
                      </a:r>
                    </a:p>
                  </a:txBody>
                  <a:tcP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53607">
                <a:tc>
                  <a:txBody>
                    <a:bodyPr/>
                    <a:lstStyle/>
                    <a:p>
                      <a:pPr>
                        <a:spcBef>
                          <a:spcPts val="0"/>
                        </a:spcBef>
                      </a:pPr>
                      <a:r>
                        <a:rPr lang="en-US" sz="1800">
                          <a:latin typeface="Arial" panose="020B0604020202020204" pitchFamily="34" charset="0"/>
                          <a:ea typeface="ＭＳ Ｐゴシック" pitchFamily="-128" charset="-128"/>
                          <a:cs typeface="Arial" panose="020B0604020202020204" pitchFamily="34" charset="0"/>
                        </a:rPr>
                        <a:t>Take</a:t>
                      </a:r>
                      <a:r>
                        <a:rPr lang="en-US" sz="1800" baseline="0">
                          <a:latin typeface="Arial" panose="020B0604020202020204" pitchFamily="34" charset="0"/>
                          <a:ea typeface="ＭＳ Ｐゴシック" pitchFamily="-128" charset="-128"/>
                          <a:cs typeface="Arial" panose="020B0604020202020204" pitchFamily="34" charset="0"/>
                        </a:rPr>
                        <a:t> </a:t>
                      </a:r>
                      <a:r>
                        <a:rPr lang="en-US" sz="1800" b="1" i="1" u="none" baseline="0">
                          <a:latin typeface="Arial" panose="020B0604020202020204" pitchFamily="34" charset="0"/>
                          <a:ea typeface="ＭＳ Ｐゴシック" pitchFamily="-128" charset="-128"/>
                          <a:cs typeface="Arial" panose="020B0604020202020204" pitchFamily="34" charset="0"/>
                        </a:rPr>
                        <a:t>responsibilit</a:t>
                      </a:r>
                      <a:r>
                        <a:rPr lang="en-US" sz="1800" u="none" baseline="0">
                          <a:latin typeface="Arial" panose="020B0604020202020204" pitchFamily="34" charset="0"/>
                          <a:ea typeface="ＭＳ Ｐゴシック" pitchFamily="-128" charset="-128"/>
                          <a:cs typeface="Arial" panose="020B0604020202020204" pitchFamily="34" charset="0"/>
                        </a:rPr>
                        <a:t>y</a:t>
                      </a:r>
                      <a:r>
                        <a:rPr lang="en-US" sz="1800" baseline="0">
                          <a:latin typeface="Arial" panose="020B0604020202020204" pitchFamily="34" charset="0"/>
                          <a:ea typeface="ＭＳ Ｐゴシック" pitchFamily="-128" charset="-128"/>
                          <a:cs typeface="Arial" panose="020B0604020202020204" pitchFamily="34" charset="0"/>
                        </a:rPr>
                        <a:t> for my actions</a:t>
                      </a:r>
                      <a:endParaRPr lang="en-US">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a:latin typeface="Arial" panose="020B0604020202020204" pitchFamily="34" charset="0"/>
                          <a:ea typeface="ＭＳ Ｐゴシック" pitchFamily="-128" charset="-128"/>
                          <a:cs typeface="Arial" panose="020B0604020202020204" pitchFamily="34" charset="0"/>
                        </a:rPr>
                        <a:t>Embrace the </a:t>
                      </a:r>
                      <a:r>
                        <a:rPr lang="en-US" altLang="en-US" sz="1800" b="1" i="1" u="none">
                          <a:latin typeface="Arial" panose="020B0604020202020204" pitchFamily="34" charset="0"/>
                          <a:ea typeface="ＭＳ Ｐゴシック" pitchFamily="-128" charset="-128"/>
                          <a:cs typeface="Arial" panose="020B0604020202020204" pitchFamily="34" charset="0"/>
                        </a:rPr>
                        <a:t>diversity</a:t>
                      </a:r>
                      <a:r>
                        <a:rPr lang="en-US" altLang="en-US" sz="1800">
                          <a:latin typeface="Arial" panose="020B0604020202020204" pitchFamily="34" charset="0"/>
                          <a:ea typeface="ＭＳ Ｐゴシック" pitchFamily="-128" charset="-128"/>
                          <a:cs typeface="Arial" panose="020B0604020202020204" pitchFamily="34" charset="0"/>
                        </a:rPr>
                        <a:t> of ideas, experiences, and backgrounds of individuals</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96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a:latin typeface="Arial" panose="020B0604020202020204" pitchFamily="34" charset="0"/>
                          <a:ea typeface="ＭＳ Ｐゴシック" pitchFamily="-128" charset="-128"/>
                          <a:cs typeface="Arial" panose="020B0604020202020204" pitchFamily="34" charset="0"/>
                        </a:rPr>
                        <a:t>Hold others </a:t>
                      </a:r>
                      <a:r>
                        <a:rPr lang="en-US" altLang="en-US" sz="1800" b="1" i="1" u="none">
                          <a:latin typeface="Arial" panose="020B0604020202020204" pitchFamily="34" charset="0"/>
                          <a:ea typeface="ＭＳ Ｐゴシック" pitchFamily="-128" charset="-128"/>
                          <a:cs typeface="Arial" panose="020B0604020202020204" pitchFamily="34" charset="0"/>
                        </a:rPr>
                        <a:t>accountable</a:t>
                      </a:r>
                      <a:r>
                        <a:rPr lang="en-US" altLang="en-US" sz="1800">
                          <a:latin typeface="Arial" panose="020B0604020202020204" pitchFamily="34" charset="0"/>
                          <a:ea typeface="ＭＳ Ｐゴシック" pitchFamily="-128" charset="-128"/>
                          <a:cs typeface="Arial" panose="020B0604020202020204" pitchFamily="34" charset="0"/>
                        </a:rPr>
                        <a:t> for their actions</a:t>
                      </a:r>
                      <a:endParaRPr lang="en-US">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a:latin typeface="Arial" panose="020B0604020202020204" pitchFamily="34" charset="0"/>
                          <a:ea typeface="ＭＳ Ｐゴシック" pitchFamily="-128" charset="-128"/>
                          <a:cs typeface="Arial" panose="020B0604020202020204" pitchFamily="34" charset="0"/>
                        </a:rPr>
                        <a:t>Uphold the highest degree of</a:t>
                      </a:r>
                      <a:r>
                        <a:rPr lang="en-US" altLang="en-US" sz="1800" u="none">
                          <a:latin typeface="Arial" panose="020B0604020202020204" pitchFamily="34" charset="0"/>
                          <a:ea typeface="ＭＳ Ｐゴシック" pitchFamily="-128" charset="-128"/>
                          <a:cs typeface="Arial" panose="020B0604020202020204" pitchFamily="34" charset="0"/>
                        </a:rPr>
                        <a:t> </a:t>
                      </a:r>
                      <a:r>
                        <a:rPr lang="en-US" altLang="en-US" sz="1800" b="1" i="1" u="none">
                          <a:latin typeface="Arial" panose="020B0604020202020204" pitchFamily="34" charset="0"/>
                          <a:ea typeface="ＭＳ Ｐゴシック" pitchFamily="-128" charset="-128"/>
                          <a:cs typeface="Arial" panose="020B0604020202020204" pitchFamily="34" charset="0"/>
                        </a:rPr>
                        <a:t>integrity </a:t>
                      </a:r>
                      <a:r>
                        <a:rPr lang="en-US" altLang="en-US" sz="1800">
                          <a:latin typeface="Arial" panose="020B0604020202020204" pitchFamily="34" charset="0"/>
                          <a:ea typeface="ＭＳ Ｐゴシック" pitchFamily="-128" charset="-128"/>
                          <a:cs typeface="Arial" panose="020B0604020202020204" pitchFamily="34" charset="0"/>
                        </a:rPr>
                        <a:t>in professional and personal life</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10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i="1" u="none" baseline="0">
                          <a:latin typeface="Arial" panose="020B0604020202020204" pitchFamily="34" charset="0"/>
                          <a:ea typeface="ＭＳ Ｐゴシック" pitchFamily="-128" charset="-128"/>
                          <a:cs typeface="Arial" panose="020B0604020202020204" pitchFamily="34" charset="0"/>
                        </a:rPr>
                        <a:t>Intervene</a:t>
                      </a:r>
                      <a:r>
                        <a:rPr lang="en-US" altLang="en-US" sz="1800">
                          <a:latin typeface="Arial" panose="020B0604020202020204" pitchFamily="34" charset="0"/>
                          <a:ea typeface="ＭＳ Ｐゴシック" pitchFamily="-128" charset="-128"/>
                          <a:cs typeface="Arial" panose="020B0604020202020204" pitchFamily="34" charset="0"/>
                        </a:rPr>
                        <a:t> when necessary</a:t>
                      </a:r>
                      <a:endParaRPr lang="en-US">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a:latin typeface="Arial" panose="020B0604020202020204" pitchFamily="34" charset="0"/>
                          <a:ea typeface="ＭＳ Ｐゴシック" pitchFamily="-128" charset="-128"/>
                          <a:cs typeface="Arial" panose="020B0604020202020204" pitchFamily="34" charset="0"/>
                        </a:rPr>
                        <a:t>Exercise</a:t>
                      </a:r>
                      <a:r>
                        <a:rPr lang="en-US" altLang="en-US" sz="1800" u="none">
                          <a:latin typeface="Arial" panose="020B0604020202020204" pitchFamily="34" charset="0"/>
                          <a:ea typeface="ＭＳ Ｐゴシック" pitchFamily="-128" charset="-128"/>
                          <a:cs typeface="Arial" panose="020B0604020202020204" pitchFamily="34" charset="0"/>
                        </a:rPr>
                        <a:t> </a:t>
                      </a:r>
                      <a:r>
                        <a:rPr lang="en-US" altLang="en-US" sz="1800" b="1" i="1" u="none">
                          <a:latin typeface="Arial" panose="020B0604020202020204" pitchFamily="34" charset="0"/>
                          <a:ea typeface="ＭＳ Ｐゴシック" pitchFamily="-128" charset="-128"/>
                          <a:cs typeface="Arial" panose="020B0604020202020204" pitchFamily="34" charset="0"/>
                        </a:rPr>
                        <a:t>discipline</a:t>
                      </a:r>
                      <a:r>
                        <a:rPr lang="en-US" altLang="en-US" sz="1800" u="none">
                          <a:latin typeface="Arial" panose="020B0604020202020204" pitchFamily="34" charset="0"/>
                          <a:ea typeface="ＭＳ Ｐゴシック" pitchFamily="-128" charset="-128"/>
                          <a:cs typeface="Arial" panose="020B0604020202020204" pitchFamily="34" charset="0"/>
                        </a:rPr>
                        <a:t> </a:t>
                      </a:r>
                      <a:r>
                        <a:rPr lang="en-US" altLang="en-US" sz="1800">
                          <a:latin typeface="Arial" panose="020B0604020202020204" pitchFamily="34" charset="0"/>
                          <a:ea typeface="ＭＳ Ｐゴシック" pitchFamily="-128" charset="-128"/>
                          <a:cs typeface="Arial" panose="020B0604020202020204" pitchFamily="34" charset="0"/>
                        </a:rPr>
                        <a:t>in conduct and performance</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23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Be a</a:t>
                      </a:r>
                      <a:r>
                        <a:rPr lang="en-US" b="1" u="none">
                          <a:latin typeface="Arial" panose="020B0604020202020204" pitchFamily="34" charset="0"/>
                          <a:cs typeface="Arial" panose="020B0604020202020204" pitchFamily="34" charset="0"/>
                        </a:rPr>
                        <a:t> </a:t>
                      </a:r>
                      <a:r>
                        <a:rPr lang="en-US" b="1" i="1" u="none" baseline="0">
                          <a:latin typeface="Arial" panose="020B0604020202020204" pitchFamily="34" charset="0"/>
                          <a:cs typeface="Arial" panose="020B0604020202020204" pitchFamily="34" charset="0"/>
                        </a:rPr>
                        <a:t>leader</a:t>
                      </a:r>
                      <a:r>
                        <a:rPr lang="en-US" b="1" i="1" u="none">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and encourage </a:t>
                      </a:r>
                      <a:r>
                        <a:rPr lang="en-US" b="1" i="1" u="none" baseline="0">
                          <a:latin typeface="Arial" panose="020B0604020202020204" pitchFamily="34" charset="0"/>
                          <a:cs typeface="Arial" panose="020B0604020202020204" pitchFamily="34" charset="0"/>
                        </a:rPr>
                        <a:t>leadership</a:t>
                      </a:r>
                      <a:r>
                        <a:rPr lang="en-US" b="1" i="1" u="none">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in others</a:t>
                      </a:r>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a:latin typeface="Arial" panose="020B0604020202020204" pitchFamily="34" charset="0"/>
                          <a:ea typeface="ＭＳ Ｐゴシック" pitchFamily="-128" charset="-128"/>
                          <a:cs typeface="Arial" panose="020B0604020202020204" pitchFamily="34" charset="0"/>
                        </a:rPr>
                        <a:t>Contribute to</a:t>
                      </a:r>
                      <a:r>
                        <a:rPr lang="en-US" altLang="en-US" sz="1800" u="none">
                          <a:latin typeface="Arial" panose="020B0604020202020204" pitchFamily="34" charset="0"/>
                          <a:ea typeface="ＭＳ Ｐゴシック" pitchFamily="-128" charset="-128"/>
                          <a:cs typeface="Arial" panose="020B0604020202020204" pitchFamily="34" charset="0"/>
                        </a:rPr>
                        <a:t> </a:t>
                      </a:r>
                      <a:r>
                        <a:rPr lang="en-US" altLang="en-US" sz="1800" b="1" i="1" u="none">
                          <a:latin typeface="Arial" panose="020B0604020202020204" pitchFamily="34" charset="0"/>
                          <a:ea typeface="ＭＳ Ｐゴシック" pitchFamily="-128" charset="-128"/>
                          <a:cs typeface="Arial" panose="020B0604020202020204" pitchFamily="34" charset="0"/>
                        </a:rPr>
                        <a:t>team </a:t>
                      </a:r>
                      <a:r>
                        <a:rPr lang="en-US" altLang="en-US" sz="1800">
                          <a:latin typeface="Arial" panose="020B0604020202020204" pitchFamily="34" charset="0"/>
                          <a:ea typeface="ＭＳ Ｐゴシック" pitchFamily="-128" charset="-128"/>
                          <a:cs typeface="Arial" panose="020B0604020202020204" pitchFamily="34" charset="0"/>
                        </a:rPr>
                        <a:t>success through actions and attitudes</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pSp>
        <p:nvGrpSpPr>
          <p:cNvPr id="7" name="Group 6"/>
          <p:cNvGrpSpPr/>
          <p:nvPr/>
        </p:nvGrpSpPr>
        <p:grpSpPr>
          <a:xfrm>
            <a:off x="12123" y="0"/>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030353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4" ma:contentTypeDescription="Create a new document." ma:contentTypeScope="" ma:versionID="f62f1529c8eb32c25dd5e38fcbe4721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85e1a8068d9bce7858b6ce7f6f472a"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DB350-4D41-4591-AA5A-C4AA4DD172B0}">
  <ds:schemaRefs>
    <ds:schemaRef ds:uri="854dfc3f-4fcf-48a8-95c7-12c84f7a5a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607A2E-BB0B-4742-862F-79348BFF4629}">
  <ds:schemaRefs>
    <ds:schemaRef ds:uri="http://schemas.microsoft.com/sharepoint/v3/contenttype/forms"/>
  </ds:schemaRefs>
</ds:datastoreItem>
</file>

<file path=customXml/itemProps3.xml><?xml version="1.0" encoding="utf-8"?>
<ds:datastoreItem xmlns:ds="http://schemas.openxmlformats.org/officeDocument/2006/customXml" ds:itemID="{2758E3E7-1AB0-4EB8-A2E9-4217F30C4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0b65-dc96-4c73-9a2b-07c3d5daa757"/>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4429</Words>
  <Application>Microsoft Office PowerPoint</Application>
  <PresentationFormat>On-screen Show (4:3)</PresentationFormat>
  <Paragraphs>445</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“Every Active Duty, reserve, civilian and auxiliary member play an integral role in mission execution, and our collective efforts must deliver enduring value and sustain a Service culture worthy of our Nation’s trust and confidence. This starts with our o</vt:lpstr>
      <vt:lpstr>Arial</vt:lpstr>
      <vt:lpstr>Bahnschrift SemiLight Condensed</vt:lpstr>
      <vt:lpstr>Calibri</vt:lpstr>
      <vt:lpstr>Calibri Light</vt:lpstr>
      <vt:lpstr>Times New Roman</vt:lpstr>
      <vt:lpstr>Wingdings</vt:lpstr>
      <vt:lpstr>Office Theme</vt:lpstr>
      <vt:lpstr> Coast Guard Values &amp;  A Culture of Excellence 6-13-22</vt:lpstr>
      <vt:lpstr>Learning Objectives   </vt:lpstr>
      <vt:lpstr>"Tomorrow looks different.  So will we.  We will be a more adaptive and connected Coast Guard that generates sustained readiness, resilience, and capability  in new ways  to enhance our Nations maritime safety  security and prosperity."   ADMIRAL LINDA FAGAN,  1 JUNE 2022 </vt:lpstr>
      <vt:lpstr>People First, Mission Always Individuals are the fabric of our Service, and we must ensure they are valued, respected, and rewarded. Our people are not cogs or inventory; their diverse talents, skills, and interests are the reasons we are able to succeed in our missions. We need to move toward a business model that accepts and rewards this individuality and away from one that places all members on like paths and timelines. Mission excellence is only possible through an empowered workforce.</vt:lpstr>
      <vt:lpstr>Readiness, Resilience, and Capability </vt:lpstr>
      <vt:lpstr>Culture of Excellence (COE) </vt:lpstr>
      <vt:lpstr>Leadership Challenge Assessment </vt:lpstr>
      <vt:lpstr>Signature Behaviors </vt:lpstr>
      <vt:lpstr>Signature Behaviors </vt:lpstr>
      <vt:lpstr>Signature Behaviors </vt:lpstr>
      <vt:lpstr>Signature Behavior  Relationships </vt:lpstr>
      <vt:lpstr>PowerPoint Presentation</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Values and A Valued Living</dc:title>
  <dc:creator>Bardales, Melissa A. CTR</dc:creator>
  <cp:lastModifiedBy>Timothy</cp:lastModifiedBy>
  <cp:revision>46</cp:revision>
  <cp:lastPrinted>2020-10-19T17:27:10Z</cp:lastPrinted>
  <dcterms:created xsi:type="dcterms:W3CDTF">2020-07-06T19:06:24Z</dcterms:created>
  <dcterms:modified xsi:type="dcterms:W3CDTF">2023-07-07T10:57:57Z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